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75" r:id="rId2"/>
    <p:sldId id="281" r:id="rId3"/>
    <p:sldId id="286" r:id="rId4"/>
    <p:sldId id="276" r:id="rId5"/>
    <p:sldId id="282" r:id="rId6"/>
    <p:sldId id="280" r:id="rId7"/>
    <p:sldId id="290" r:id="rId8"/>
    <p:sldId id="291" r:id="rId9"/>
    <p:sldId id="288" r:id="rId10"/>
    <p:sldId id="292" r:id="rId11"/>
    <p:sldId id="309" r:id="rId12"/>
    <p:sldId id="259" r:id="rId13"/>
    <p:sldId id="294" r:id="rId14"/>
    <p:sldId id="312" r:id="rId15"/>
    <p:sldId id="295" r:id="rId16"/>
    <p:sldId id="297" r:id="rId17"/>
    <p:sldId id="311" r:id="rId18"/>
    <p:sldId id="299" r:id="rId19"/>
    <p:sldId id="300" r:id="rId20"/>
    <p:sldId id="301" r:id="rId21"/>
    <p:sldId id="302" r:id="rId22"/>
    <p:sldId id="304" r:id="rId23"/>
    <p:sldId id="305" r:id="rId24"/>
    <p:sldId id="306" r:id="rId25"/>
    <p:sldId id="308" r:id="rId26"/>
    <p:sldId id="272" r:id="rId27"/>
    <p:sldId id="273" r:id="rId28"/>
    <p:sldId id="313" r:id="rId29"/>
    <p:sldId id="314" r:id="rId30"/>
    <p:sldId id="315" r:id="rId31"/>
    <p:sldId id="283" r:id="rId32"/>
    <p:sldId id="284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6C8"/>
    <a:srgbClr val="EFE4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28" autoAdjust="0"/>
  </p:normalViewPr>
  <p:slideViewPr>
    <p:cSldViewPr>
      <p:cViewPr>
        <p:scale>
          <a:sx n="77" d="100"/>
          <a:sy n="77" d="100"/>
        </p:scale>
        <p:origin x="-95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0;&#1088;&#1080;&#1081;\Desktop\&#1050;&#1085;&#1080;&#1075;&#1072;1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8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8706167873288252E-2"/>
          <c:y val="1.2211668928086838E-2"/>
          <c:w val="0.97129383212671172"/>
          <c:h val="0.9199457259158752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7407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 prstMaterial="plastic">
              <a:bevelT/>
              <a:bevelB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CFFFF"/>
              </a:solidFill>
              <a:ln w="7407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 prstMaterial="plastic">
                <a:bevelT/>
                <a:bevelB/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99CCFF"/>
              </a:solidFill>
              <a:ln w="7407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 prstMaterial="plastic">
                <a:bevelT/>
                <a:bevelB/>
                <a:contourClr>
                  <a:srgbClr val="000000"/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rgbClr val="00CCFF"/>
              </a:solidFill>
              <a:ln w="7407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 prstMaterial="plastic">
                <a:bevelT/>
                <a:bevelB/>
                <a:contourClr>
                  <a:srgbClr val="000000"/>
                </a:contourClr>
              </a:sp3d>
            </c:spPr>
          </c:dPt>
          <c:dPt>
            <c:idx val="3"/>
            <c:invertIfNegative val="0"/>
            <c:bubble3D val="0"/>
            <c:spPr>
              <a:solidFill>
                <a:srgbClr val="33CCCC"/>
              </a:solidFill>
              <a:ln w="7407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 prstMaterial="plastic">
                <a:bevelT/>
                <a:bevelB/>
                <a:contourClr>
                  <a:srgbClr val="000000"/>
                </a:contourClr>
              </a:sp3d>
            </c:spPr>
          </c:dPt>
          <c:dPt>
            <c:idx val="4"/>
            <c:invertIfNegative val="0"/>
            <c:bubble3D val="0"/>
            <c:spPr>
              <a:solidFill>
                <a:srgbClr val="0066CC"/>
              </a:solidFill>
              <a:ln w="7407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 prstMaterial="plastic">
                <a:bevelT/>
                <a:bevelB/>
                <a:contourClr>
                  <a:srgbClr val="000000"/>
                </a:contourClr>
              </a:sp3d>
            </c:spPr>
          </c:dPt>
          <c:dPt>
            <c:idx val="5"/>
            <c:invertIfNegative val="0"/>
            <c:bubble3D val="0"/>
            <c:spPr>
              <a:solidFill>
                <a:srgbClr val="333399"/>
              </a:solidFill>
              <a:ln w="7407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 prstMaterial="plastic">
                <a:bevelT/>
                <a:bevelB/>
                <a:contourClr>
                  <a:srgbClr val="000000"/>
                </a:contourClr>
              </a:sp3d>
            </c:spPr>
          </c:dPt>
          <c:cat>
            <c:strRef>
              <c:f>Лист1!$E$14:$E$19</c:f>
              <c:strCache>
                <c:ptCount val="6"/>
                <c:pt idx="0">
                  <c:v>&lt;25 </c:v>
                </c:pt>
                <c:pt idx="1">
                  <c:v>25—35 </c:v>
                </c:pt>
                <c:pt idx="2">
                  <c:v>36-45</c:v>
                </c:pt>
                <c:pt idx="3">
                  <c:v>46-55</c:v>
                </c:pt>
                <c:pt idx="4">
                  <c:v>56-69</c:v>
                </c:pt>
                <c:pt idx="5">
                  <c:v>&gt;70</c:v>
                </c:pt>
              </c:strCache>
            </c:strRef>
          </c:cat>
          <c:val>
            <c:numRef>
              <c:f>Лист1!$F$14:$F$19</c:f>
              <c:numCache>
                <c:formatCode>General</c:formatCode>
                <c:ptCount val="6"/>
                <c:pt idx="0">
                  <c:v>3</c:v>
                </c:pt>
                <c:pt idx="1">
                  <c:v>79</c:v>
                </c:pt>
                <c:pt idx="2">
                  <c:v>45</c:v>
                </c:pt>
                <c:pt idx="3">
                  <c:v>58</c:v>
                </c:pt>
                <c:pt idx="4">
                  <c:v>91</c:v>
                </c:pt>
                <c:pt idx="5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4179456"/>
        <c:axId val="174180992"/>
        <c:axId val="0"/>
      </c:bar3DChart>
      <c:catAx>
        <c:axId val="174179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85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741809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41809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5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74179456"/>
        <c:crosses val="autoZero"/>
        <c:crossBetween val="between"/>
      </c:valAx>
      <c:spPr>
        <a:noFill/>
        <a:ln w="1481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5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334370255156855E-2"/>
          <c:y val="6.6898218205639987E-2"/>
          <c:w val="0.9676656297448436"/>
          <c:h val="0.8111541246374927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cat>
            <c:strRef>
              <c:f>Лист1!$D$226:$D$229</c:f>
              <c:strCache>
                <c:ptCount val="4"/>
                <c:pt idx="0">
                  <c:v>25-35</c:v>
                </c:pt>
                <c:pt idx="1">
                  <c:v>36-45</c:v>
                </c:pt>
                <c:pt idx="2">
                  <c:v>46-55</c:v>
                </c:pt>
                <c:pt idx="3">
                  <c:v>56-69</c:v>
                </c:pt>
              </c:strCache>
            </c:strRef>
          </c:cat>
          <c:val>
            <c:numRef>
              <c:f>Лист1!$E$226:$E$229</c:f>
              <c:numCache>
                <c:formatCode>0.0%</c:formatCode>
                <c:ptCount val="4"/>
                <c:pt idx="0">
                  <c:v>0.18000000000000024</c:v>
                </c:pt>
                <c:pt idx="1">
                  <c:v>0.24600000000000027</c:v>
                </c:pt>
                <c:pt idx="2">
                  <c:v>0.41000000000000031</c:v>
                </c:pt>
                <c:pt idx="3">
                  <c:v>0.16400000000000001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0237824"/>
        <c:axId val="140841728"/>
        <c:axId val="0"/>
      </c:bar3DChart>
      <c:catAx>
        <c:axId val="1402378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0841728"/>
        <c:crosses val="autoZero"/>
        <c:auto val="1"/>
        <c:lblAlgn val="ctr"/>
        <c:lblOffset val="100"/>
        <c:noMultiLvlLbl val="0"/>
      </c:catAx>
      <c:valAx>
        <c:axId val="14084172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1402378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367925389242469E-2"/>
          <c:y val="9.4834138799392662E-2"/>
          <c:w val="0.67020690657387272"/>
          <c:h val="0.76623939932600083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plastic">
              <a:bevelT prst="relaxedInset"/>
              <a:bevelB/>
            </a:sp3d>
          </c:spPr>
          <c:explosion val="15"/>
          <c:dLbls>
            <c:dLbl>
              <c:idx val="0"/>
              <c:layout>
                <c:manualLayout>
                  <c:x val="4.5101487314085739E-2"/>
                  <c:y val="-1.2562335958005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0174978127735058E-3"/>
                  <c:y val="-2.5481189851268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9266185476815399E-2"/>
                  <c:y val="-1.4576407115777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4498468941382326E-2"/>
                  <c:y val="-7.2046515018955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Лист1!$E$3:$E$6</c:f>
              <c:strCache>
                <c:ptCount val="4"/>
                <c:pt idx="0">
                  <c:v>education</c:v>
                </c:pt>
                <c:pt idx="1">
                  <c:v>science</c:v>
                </c:pt>
                <c:pt idx="2">
                  <c:v>business</c:v>
                </c:pt>
                <c:pt idx="3">
                  <c:v> industry</c:v>
                </c:pt>
              </c:strCache>
            </c:strRef>
          </c:cat>
          <c:val>
            <c:numRef>
              <c:f>Лист1!$F$3:$F$6</c:f>
              <c:numCache>
                <c:formatCode>0%</c:formatCode>
                <c:ptCount val="4"/>
                <c:pt idx="0">
                  <c:v>0.2</c:v>
                </c:pt>
                <c:pt idx="1">
                  <c:v>0.28000000000000003</c:v>
                </c:pt>
                <c:pt idx="2">
                  <c:v>0.16</c:v>
                </c:pt>
                <c:pt idx="3">
                  <c:v>0.36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0190526524306527"/>
          <c:y val="0.2834509128615339"/>
          <c:w val="0.1881115672682071"/>
          <c:h val="0.34785301633151872"/>
        </c:manualLayout>
      </c:layout>
      <c:overlay val="0"/>
      <c:txPr>
        <a:bodyPr/>
        <a:lstStyle/>
        <a:p>
          <a:pPr>
            <a:defRPr sz="1800" b="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477300836943898E-2"/>
          <c:y val="7.4031764095526573E-2"/>
          <c:w val="0.65053641410330809"/>
          <c:h val="0.81969742104998911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plastic">
              <a:bevelT/>
              <a:bevelB/>
            </a:sp3d>
          </c:spPr>
          <c:explosion val="25"/>
          <c:dPt>
            <c:idx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 prstMaterial="plastic">
                <a:bevelT/>
                <a:bevelB/>
              </a:sp3d>
            </c:spPr>
          </c:dPt>
          <c:dPt>
            <c:idx val="1"/>
            <c:bubble3D val="0"/>
            <c:spPr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 prstMaterial="plastic"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1.9307047794118858E-2"/>
                  <c:y val="-0.301590882466152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305993000874891E-2"/>
                  <c:y val="-8.027486147564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164721473422399E-2"/>
                  <c:y val="-1.3132729737419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Лист1!$K$12:$K$14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difficult to answer</c:v>
                </c:pt>
              </c:strCache>
            </c:strRef>
          </c:cat>
          <c:val>
            <c:numRef>
              <c:f>Лист1!$L$12:$L$14</c:f>
              <c:numCache>
                <c:formatCode>0%</c:formatCode>
                <c:ptCount val="3"/>
                <c:pt idx="0">
                  <c:v>0.6</c:v>
                </c:pt>
                <c:pt idx="1">
                  <c:v>0.33</c:v>
                </c:pt>
                <c:pt idx="2">
                  <c:v>7.0000000000000007E-2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3.6820550108589256E-2"/>
          <c:y val="0.85229126571050828"/>
          <c:w val="0.84586412338299655"/>
          <c:h val="0.14558365270362991"/>
        </c:manualLayout>
      </c:layout>
      <c:overlay val="0"/>
      <c:txPr>
        <a:bodyPr/>
        <a:lstStyle/>
        <a:p>
          <a:pPr>
            <a:defRPr sz="1600" b="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plastic">
              <a:bevelT/>
              <a:bevelB/>
            </a:sp3d>
          </c:spPr>
          <c:explosion val="25"/>
          <c:dPt>
            <c:idx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sunset" dir="t"/>
              </a:scene3d>
              <a:sp3d prstMaterial="plastic">
                <a:bevelT/>
                <a:bevelB/>
              </a:sp3d>
            </c:spPr>
          </c:dPt>
          <c:dPt>
            <c:idx val="1"/>
            <c:bubble3D val="0"/>
            <c:spPr>
              <a:solidFill>
                <a:schemeClr val="accent1"/>
              </a:solidFill>
              <a:scene3d>
                <a:camera prst="orthographicFront"/>
                <a:lightRig rig="chilly" dir="t"/>
              </a:scene3d>
              <a:sp3d prstMaterial="plastic">
                <a:bevelT/>
                <a:bevelB/>
              </a:sp3d>
            </c:spPr>
          </c:dPt>
          <c:dPt>
            <c:idx val="2"/>
            <c:bubble3D val="0"/>
            <c:spPr>
              <a:scene3d>
                <a:camera prst="orthographicFront"/>
                <a:lightRig rig="sunrise" dir="t"/>
              </a:scene3d>
              <a:sp3d prstMaterial="plastic"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3.5793963254593178E-3"/>
                  <c:y val="-7.239319043452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1494313210848645E-2"/>
                  <c:y val="4.23775153105861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874015748031497E-2"/>
                  <c:y val="1.6035651793525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Лист1!$M$12:$M$14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difficult to answer</c:v>
                </c:pt>
              </c:strCache>
            </c:strRef>
          </c:cat>
          <c:val>
            <c:numRef>
              <c:f>Лист1!$N$12:$N$14</c:f>
              <c:numCache>
                <c:formatCode>0%</c:formatCode>
                <c:ptCount val="3"/>
                <c:pt idx="0">
                  <c:v>0.46</c:v>
                </c:pt>
                <c:pt idx="1">
                  <c:v>0.21</c:v>
                </c:pt>
                <c:pt idx="2">
                  <c:v>0.33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cene3d>
              <a:camera prst="orthographicFront"/>
              <a:lightRig rig="threePt" dir="t"/>
            </a:scene3d>
            <a:sp3d prstMaterial="plastic"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plastic">
                <a:bevelT/>
                <a:bevelB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scene3d>
                <a:camera prst="orthographicFront"/>
                <a:lightRig rig="threePt" dir="t"/>
              </a:scene3d>
              <a:sp3d prstMaterial="plastic">
                <a:bevelT/>
                <a:bevelB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 prstMaterial="plastic">
                <a:bevelT/>
                <a:bevelB/>
              </a:sp3d>
            </c:spPr>
          </c:dPt>
          <c:cat>
            <c:strRef>
              <c:f>Лист1!$H$40:$H$42</c:f>
              <c:strCache>
                <c:ptCount val="3"/>
                <c:pt idx="0">
                  <c:v>assertiveness</c:v>
                </c:pt>
                <c:pt idx="1">
                  <c:v>purposefullness, commitment</c:v>
                </c:pt>
                <c:pt idx="2">
                  <c:v>professionalism, expertise</c:v>
                </c:pt>
              </c:strCache>
            </c:strRef>
          </c:cat>
          <c:val>
            <c:numRef>
              <c:f>Лист1!$I$40:$I$42</c:f>
              <c:numCache>
                <c:formatCode>0%</c:formatCode>
                <c:ptCount val="3"/>
                <c:pt idx="0">
                  <c:v>0.49</c:v>
                </c:pt>
                <c:pt idx="1">
                  <c:v>0.51</c:v>
                </c:pt>
                <c:pt idx="2">
                  <c:v>0.69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187520"/>
        <c:axId val="94189056"/>
      </c:barChart>
      <c:catAx>
        <c:axId val="9418752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 b="0"/>
            </a:pPr>
            <a:endParaRPr lang="ru-RU"/>
          </a:p>
        </c:txPr>
        <c:crossAx val="94189056"/>
        <c:crosses val="autoZero"/>
        <c:auto val="1"/>
        <c:lblAlgn val="ctr"/>
        <c:lblOffset val="100"/>
        <c:noMultiLvlLbl val="0"/>
      </c:catAx>
      <c:valAx>
        <c:axId val="9418905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9418752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Лист1!$E$63</c:f>
              <c:strCache>
                <c:ptCount val="1"/>
                <c:pt idx="0">
                  <c:v>chemistry</c:v>
                </c:pt>
              </c:strCache>
            </c:strRef>
          </c:tx>
          <c:invertIfNegative val="0"/>
          <c:cat>
            <c:strRef>
              <c:f>Лист1!$F$62:$I$62</c:f>
              <c:strCache>
                <c:ptCount val="4"/>
                <c:pt idx="0">
                  <c:v> industry</c:v>
                </c:pt>
                <c:pt idx="1">
                  <c:v>business</c:v>
                </c:pt>
                <c:pt idx="2">
                  <c:v>science</c:v>
                </c:pt>
                <c:pt idx="3">
                  <c:v>education</c:v>
                </c:pt>
              </c:strCache>
            </c:strRef>
          </c:cat>
          <c:val>
            <c:numRef>
              <c:f>Лист1!$F$63:$I$63</c:f>
              <c:numCache>
                <c:formatCode>0%</c:formatCode>
                <c:ptCount val="4"/>
                <c:pt idx="0">
                  <c:v>0.3</c:v>
                </c:pt>
                <c:pt idx="1">
                  <c:v>0.18</c:v>
                </c:pt>
                <c:pt idx="2">
                  <c:v>0.28000000000000003</c:v>
                </c:pt>
                <c:pt idx="3">
                  <c:v>0.23</c:v>
                </c:pt>
              </c:numCache>
            </c:numRef>
          </c:val>
        </c:ser>
        <c:ser>
          <c:idx val="1"/>
          <c:order val="1"/>
          <c:tx>
            <c:strRef>
              <c:f>Лист1!$E$64</c:f>
              <c:strCache>
                <c:ptCount val="1"/>
                <c:pt idx="0">
                  <c:v>pharmaceutics</c:v>
                </c:pt>
              </c:strCache>
            </c:strRef>
          </c:tx>
          <c:invertIfNegative val="0"/>
          <c:cat>
            <c:strRef>
              <c:f>Лист1!$F$62:$I$62</c:f>
              <c:strCache>
                <c:ptCount val="4"/>
                <c:pt idx="0">
                  <c:v> industry</c:v>
                </c:pt>
                <c:pt idx="1">
                  <c:v>business</c:v>
                </c:pt>
                <c:pt idx="2">
                  <c:v>science</c:v>
                </c:pt>
                <c:pt idx="3">
                  <c:v>education</c:v>
                </c:pt>
              </c:strCache>
            </c:strRef>
          </c:cat>
          <c:val>
            <c:numRef>
              <c:f>Лист1!$F$64:$I$64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0.03</c:v>
                </c:pt>
                <c:pt idx="3">
                  <c:v>0.02</c:v>
                </c:pt>
              </c:numCache>
            </c:numRef>
          </c:val>
        </c:ser>
        <c:ser>
          <c:idx val="2"/>
          <c:order val="2"/>
          <c:tx>
            <c:strRef>
              <c:f>Лист1!$E$65</c:f>
              <c:strCache>
                <c:ptCount val="1"/>
                <c:pt idx="0">
                  <c:v>engineering</c:v>
                </c:pt>
              </c:strCache>
            </c:strRef>
          </c:tx>
          <c:invertIfNegative val="0"/>
          <c:cat>
            <c:strRef>
              <c:f>Лист1!$F$62:$I$62</c:f>
              <c:strCache>
                <c:ptCount val="4"/>
                <c:pt idx="0">
                  <c:v> industry</c:v>
                </c:pt>
                <c:pt idx="1">
                  <c:v>business</c:v>
                </c:pt>
                <c:pt idx="2">
                  <c:v>science</c:v>
                </c:pt>
                <c:pt idx="3">
                  <c:v>education</c:v>
                </c:pt>
              </c:strCache>
            </c:strRef>
          </c:cat>
          <c:val>
            <c:numRef>
              <c:f>Лист1!$F$65:$I$65</c:f>
              <c:numCache>
                <c:formatCode>0%</c:formatCode>
                <c:ptCount val="4"/>
                <c:pt idx="0">
                  <c:v>0.17</c:v>
                </c:pt>
                <c:pt idx="1">
                  <c:v>0.05</c:v>
                </c:pt>
                <c:pt idx="2">
                  <c:v>0.02</c:v>
                </c:pt>
                <c:pt idx="3">
                  <c:v>0.03</c:v>
                </c:pt>
              </c:numCache>
            </c:numRef>
          </c:val>
        </c:ser>
        <c:ser>
          <c:idx val="3"/>
          <c:order val="3"/>
          <c:tx>
            <c:strRef>
              <c:f>Лист1!$E$66</c:f>
              <c:strCache>
                <c:ptCount val="1"/>
                <c:pt idx="0">
                  <c:v>humanities</c:v>
                </c:pt>
              </c:strCache>
            </c:strRef>
          </c:tx>
          <c:invertIfNegative val="0"/>
          <c:cat>
            <c:strRef>
              <c:f>Лист1!$F$62:$I$62</c:f>
              <c:strCache>
                <c:ptCount val="4"/>
                <c:pt idx="0">
                  <c:v> industry</c:v>
                </c:pt>
                <c:pt idx="1">
                  <c:v>business</c:v>
                </c:pt>
                <c:pt idx="2">
                  <c:v>science</c:v>
                </c:pt>
                <c:pt idx="3">
                  <c:v>education</c:v>
                </c:pt>
              </c:strCache>
            </c:strRef>
          </c:cat>
          <c:val>
            <c:numRef>
              <c:f>Лист1!$F$66:$I$66</c:f>
              <c:numCache>
                <c:formatCode>0%</c:formatCode>
                <c:ptCount val="4"/>
                <c:pt idx="0">
                  <c:v>0.02</c:v>
                </c:pt>
                <c:pt idx="1">
                  <c:v>0</c:v>
                </c:pt>
                <c:pt idx="2">
                  <c:v>0.05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238976"/>
        <c:axId val="94253056"/>
      </c:barChart>
      <c:catAx>
        <c:axId val="9423897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94253056"/>
        <c:crosses val="autoZero"/>
        <c:auto val="1"/>
        <c:lblAlgn val="ctr"/>
        <c:lblOffset val="100"/>
        <c:noMultiLvlLbl val="0"/>
      </c:catAx>
      <c:valAx>
        <c:axId val="9425305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94238976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75941611207407633"/>
          <c:y val="0.34005126881326914"/>
          <c:w val="0.23121914674180744"/>
          <c:h val="0.33805312481619687"/>
        </c:manualLayout>
      </c:layout>
      <c:overlay val="0"/>
      <c:txPr>
        <a:bodyPr/>
        <a:lstStyle/>
        <a:p>
          <a:pPr>
            <a:defRPr sz="1600" b="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5585425-8D17-4DFC-863C-B83DE02C644D}" type="datetimeFigureOut">
              <a:rPr lang="ru-RU"/>
              <a:pPr>
                <a:defRPr/>
              </a:pPr>
              <a:t>30.07.2011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1FF048B-D7DC-4729-8390-8023511384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6792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1BF92E-EBBB-4B4D-96C9-EDDC82558B2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6F5CC3-BDF6-440C-A958-1BDFFCF2E6A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73B4EA-4E7B-4BA4-86C9-7A20AC44D39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223BDD-B2A0-4DE6-8B19-0C2C82D2E8A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668C2E-6CE2-4AFD-9552-E727782E408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942DD0-9BB3-43B4-800D-652EB807718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1C6B28-76C8-4437-B858-FD0880872B5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95AE1B-F6FF-4795-8E75-01D4CF2387C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94B9FF-3E84-4C44-B329-A8FB7A525AA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2B8833-B028-4C95-9F7F-8285BAAE33E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872C17-9E4B-4FDC-B38F-3EA84889FB0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ABA0A2-77C3-439F-A208-9713340CAA4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CA7225-D7F0-4E0C-BA41-765EDC7888D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52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43B1DE-0581-421A-BBC2-F7A7B89070C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73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6EC367-00C1-4D90-BC1C-BEDB44BAF3D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5384B6-F219-4B2A-BA89-629D9DA4337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B58C5A-5886-41C2-89B7-B6EC3414B5A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E3902C-6F02-4757-9C3A-A909E9EC603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C88F3C-21EE-4E24-9EC2-74DEC9FDFC8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C6935C-AF88-440F-A09A-55D45B99B0C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F3D9D3-6CE6-4D88-A8E8-1A9B63729B3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8C154-83C7-492F-A7C5-B18DFF08302B}" type="datetimeFigureOut">
              <a:rPr lang="ru-RU"/>
              <a:pPr>
                <a:defRPr/>
              </a:pPr>
              <a:t>30.07.2011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3F27B-23B1-4571-9E8D-A59213B498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3A92C-29F5-4BC5-A454-F389CFD753B2}" type="datetimeFigureOut">
              <a:rPr lang="ru-RU"/>
              <a:pPr>
                <a:defRPr/>
              </a:pPr>
              <a:t>30.07.2011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B95A2-3D84-4DBE-A757-5C8667EC26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C2369-10BF-4F51-B62A-C7AC1C9318E5}" type="datetimeFigureOut">
              <a:rPr lang="ru-RU"/>
              <a:pPr>
                <a:defRPr/>
              </a:pPr>
              <a:t>30.07.2011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22CAF-7371-4996-AE29-91C6258729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4F71B-FA66-40AB-BC0E-3FE6084A4E08}" type="datetimeFigureOut">
              <a:rPr lang="ru-RU"/>
              <a:pPr>
                <a:defRPr/>
              </a:pPr>
              <a:t>30.07.2011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DF733-46AE-4471-9D69-985F860CB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D0623-05E7-4CB4-BDBF-88504D1EE50C}" type="datetimeFigureOut">
              <a:rPr lang="ru-RU"/>
              <a:pPr>
                <a:defRPr/>
              </a:pPr>
              <a:t>30.07.2011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F13E3-4C54-4A59-99F0-FE9B987F16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51DB3-DFCD-440F-85CC-62AF6EDCB1B4}" type="datetimeFigureOut">
              <a:rPr lang="ru-RU"/>
              <a:pPr>
                <a:defRPr/>
              </a:pPr>
              <a:t>30.07.2011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2A10D-C66F-4DE6-96EF-8A63310E1D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11B29-7CE7-47ED-A65A-0C65F98931E2}" type="datetimeFigureOut">
              <a:rPr lang="ru-RU"/>
              <a:pPr>
                <a:defRPr/>
              </a:pPr>
              <a:t>30.07.2011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D22BC-60FF-4B90-B1E1-16D87A019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D669C-7512-4974-BE78-F606D9FF654A}" type="datetimeFigureOut">
              <a:rPr lang="ru-RU"/>
              <a:pPr>
                <a:defRPr/>
              </a:pPr>
              <a:t>30.07.2011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99AD7-1F7D-48A1-972A-9ECCA3637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487E4-D1B0-4AA7-9DA0-3A32CAB38C99}" type="datetimeFigureOut">
              <a:rPr lang="ru-RU"/>
              <a:pPr>
                <a:defRPr/>
              </a:pPr>
              <a:t>30.07.2011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89568-7825-4D5D-9572-B7325DC35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945A0-F40A-4BB2-B813-1771BA89E045}" type="datetimeFigureOut">
              <a:rPr lang="ru-RU"/>
              <a:pPr>
                <a:defRPr/>
              </a:pPr>
              <a:t>30.07.2011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733E0-004B-4C88-99C1-8223D4CA2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9E520-CBC3-4EE7-A956-C493283C4FC0}" type="datetimeFigureOut">
              <a:rPr lang="ru-RU"/>
              <a:pPr>
                <a:defRPr/>
              </a:pPr>
              <a:t>30.07.2011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04815-68A9-415E-95B2-361BEE665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3">
                <a:lumMod val="20000"/>
                <a:lumOff val="80000"/>
              </a:schemeClr>
            </a:gs>
            <a:gs pos="54000">
              <a:srgbClr val="FFFFCD"/>
            </a:gs>
            <a:gs pos="23000">
              <a:schemeClr val="accent6">
                <a:lumMod val="20000"/>
                <a:lumOff val="80000"/>
              </a:schemeClr>
            </a:gs>
            <a:gs pos="0">
              <a:schemeClr val="tx2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FE7942-FA61-44D0-8D04-1F8CA84905C0}" type="datetimeFigureOut">
              <a:rPr lang="ru-RU"/>
              <a:pPr>
                <a:defRPr/>
              </a:pPr>
              <a:t>30.07.2011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1813F0-01EF-43C7-AD04-BFE8DD8A9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www.pravmir.ru/wp-content/uploads/2009/06/blue_net.jpg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animalhealthconsultants.com/wp-content/uploads/2010/11/chemist-writing-on-board.jpg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/>
          <p:nvPr/>
        </p:nvSpPr>
        <p:spPr>
          <a:xfrm>
            <a:off x="-26988" y="1649413"/>
            <a:ext cx="9169401" cy="2741612"/>
          </a:xfrm>
          <a:prstGeom prst="rect">
            <a:avLst/>
          </a:prstGeom>
          <a:gradFill flip="none" rotWithShape="1">
            <a:gsLst>
              <a:gs pos="90000">
                <a:srgbClr val="B6CED0"/>
              </a:gs>
              <a:gs pos="70000">
                <a:srgbClr val="FFFFCD"/>
              </a:gs>
              <a:gs pos="47000">
                <a:schemeClr val="accent6">
                  <a:lumMod val="20000"/>
                  <a:lumOff val="80000"/>
                </a:schemeClr>
              </a:gs>
              <a:gs pos="0">
                <a:schemeClr val="accent1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338" name="Picture 2" descr="Картинка 26 из 9600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6988" y="4370388"/>
            <a:ext cx="2438401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http://im4-tub.yandex.net/i?id=179858509-58-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411413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Картинка 3 из 1043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628775"/>
            <a:ext cx="34131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771800" y="1866057"/>
            <a:ext cx="6601725" cy="39703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Women’s carrier in chemistry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: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education, science, business.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Russian example.</a:t>
            </a:r>
            <a:endParaRPr lang="en-US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Natalia P.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Tarasova</a:t>
            </a:r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Institute of Chemistry and Problems of Sustainable Development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D. Mendeleev University of Chemical Technology of Russia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14342" name="Picture 8" descr="http://im6-tub.yandex.net/i?id=352156409-08-7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18363" y="-20638"/>
            <a:ext cx="1908175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http://im6-tub.yandex.net/i?id=352156409-08-7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18363" y="0"/>
            <a:ext cx="1925637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79388" y="1341438"/>
            <a:ext cx="4824412" cy="10795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«</a:t>
            </a:r>
            <a:r>
              <a:rPr lang="en-US" b="1" dirty="0" smtClean="0"/>
              <a:t>A successful  woman is successful in all spheres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63491" name="Заголовок 1"/>
          <p:cNvSpPr txBox="1">
            <a:spLocks/>
          </p:cNvSpPr>
          <p:nvPr/>
        </p:nvSpPr>
        <p:spPr bwMode="auto">
          <a:xfrm>
            <a:off x="4559300" y="3829050"/>
            <a:ext cx="4788024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1" dirty="0"/>
              <a:t>Do you consider yourself to be a successful woman?</a:t>
            </a:r>
            <a:endParaRPr lang="ru-RU" sz="1400" b="1" dirty="0">
              <a:latin typeface="Calibri" pitchFamily="34" charset="0"/>
            </a:endParaRPr>
          </a:p>
        </p:txBody>
      </p:sp>
      <p:sp>
        <p:nvSpPr>
          <p:cNvPr id="8" name="Rectangle 16"/>
          <p:cNvSpPr/>
          <p:nvPr/>
        </p:nvSpPr>
        <p:spPr>
          <a:xfrm>
            <a:off x="-12700" y="0"/>
            <a:ext cx="9144000" cy="1268413"/>
          </a:xfrm>
          <a:prstGeom prst="rect">
            <a:avLst/>
          </a:prstGeom>
          <a:gradFill flip="none" rotWithShape="1">
            <a:gsLst>
              <a:gs pos="81684">
                <a:schemeClr val="accent3">
                  <a:lumMod val="40000"/>
                  <a:lumOff val="60000"/>
                </a:schemeClr>
              </a:gs>
              <a:gs pos="62000">
                <a:srgbClr val="FFFFCD"/>
              </a:gs>
              <a:gs pos="17000">
                <a:schemeClr val="accent6">
                  <a:lumMod val="20000"/>
                  <a:lumOff val="8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Carrier and successfulness</a:t>
            </a:r>
            <a:endParaRPr lang="en-US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1722034"/>
              </p:ext>
            </p:extLst>
          </p:nvPr>
        </p:nvGraphicFramePr>
        <p:xfrm>
          <a:off x="165890" y="2241550"/>
          <a:ext cx="6062294" cy="298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94504"/>
              </p:ext>
            </p:extLst>
          </p:nvPr>
        </p:nvGraphicFramePr>
        <p:xfrm>
          <a:off x="4559300" y="406281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7972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иугольник 5"/>
          <p:cNvSpPr/>
          <p:nvPr/>
        </p:nvSpPr>
        <p:spPr>
          <a:xfrm>
            <a:off x="827088" y="2165350"/>
            <a:ext cx="1296987" cy="471488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1 </a:t>
            </a:r>
            <a:r>
              <a:rPr lang="en-US" b="1" dirty="0" smtClean="0"/>
              <a:t>rank</a:t>
            </a:r>
            <a:endParaRPr lang="ru-RU" b="1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827088" y="3355975"/>
            <a:ext cx="1295400" cy="471488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2 </a:t>
            </a:r>
            <a:r>
              <a:rPr lang="en-US" b="1" dirty="0" smtClean="0"/>
              <a:t>rank</a:t>
            </a:r>
            <a:endParaRPr lang="ru-RU" b="1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827088" y="4581525"/>
            <a:ext cx="1296987" cy="471488"/>
          </a:xfrm>
          <a:prstGeom prst="homePlat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3 </a:t>
            </a:r>
            <a:r>
              <a:rPr lang="en-US" b="1" dirty="0" smtClean="0"/>
              <a:t>rank</a:t>
            </a:r>
            <a:endParaRPr lang="ru-RU" b="1" dirty="0"/>
          </a:p>
        </p:txBody>
      </p:sp>
      <p:sp>
        <p:nvSpPr>
          <p:cNvPr id="9" name="Rectangle 16"/>
          <p:cNvSpPr/>
          <p:nvPr/>
        </p:nvSpPr>
        <p:spPr>
          <a:xfrm>
            <a:off x="-31750" y="0"/>
            <a:ext cx="9144000" cy="1268413"/>
          </a:xfrm>
          <a:prstGeom prst="rect">
            <a:avLst/>
          </a:prstGeom>
          <a:gradFill flip="none" rotWithShape="1">
            <a:gsLst>
              <a:gs pos="81684">
                <a:schemeClr val="accent3">
                  <a:lumMod val="40000"/>
                  <a:lumOff val="60000"/>
                </a:schemeClr>
              </a:gs>
              <a:gs pos="62000">
                <a:srgbClr val="FFFFCD"/>
              </a:gs>
              <a:gs pos="17000">
                <a:schemeClr val="accent6">
                  <a:lumMod val="20000"/>
                  <a:lumOff val="8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2"/>
                </a:solidFill>
              </a:rPr>
              <a:t>Key factors of success</a:t>
            </a:r>
            <a:endParaRPr lang="en-US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6597537"/>
              </p:ext>
            </p:extLst>
          </p:nvPr>
        </p:nvGraphicFramePr>
        <p:xfrm>
          <a:off x="2286000" y="1772816"/>
          <a:ext cx="639045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021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03400" y="1392238"/>
            <a:ext cx="1584325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</a:rPr>
              <a:t>EDUCATION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451725" y="1409700"/>
            <a:ext cx="1152525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</a:rPr>
              <a:t>SCIENCE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40425" y="1409700"/>
            <a:ext cx="12954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</a:rPr>
              <a:t>BUSINESS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63938" y="1403350"/>
            <a:ext cx="2087562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</a:rPr>
              <a:t>INDUSTRY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79375" y="2287588"/>
            <a:ext cx="1079500" cy="381000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1</a:t>
            </a:r>
            <a:r>
              <a:rPr lang="en-US" b="1" dirty="0" smtClean="0"/>
              <a:t> rank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6" name="Пятиугольник 15"/>
          <p:cNvSpPr/>
          <p:nvPr/>
        </p:nvSpPr>
        <p:spPr>
          <a:xfrm>
            <a:off x="79375" y="3743325"/>
            <a:ext cx="1079500" cy="379413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2 </a:t>
            </a:r>
            <a:r>
              <a:rPr lang="en-US" b="1" dirty="0" smtClean="0"/>
              <a:t>rank</a:t>
            </a:r>
            <a:endParaRPr lang="ru-RU" b="1" dirty="0"/>
          </a:p>
        </p:txBody>
      </p:sp>
      <p:sp>
        <p:nvSpPr>
          <p:cNvPr id="17" name="Пятиугольник 16"/>
          <p:cNvSpPr/>
          <p:nvPr/>
        </p:nvSpPr>
        <p:spPr>
          <a:xfrm>
            <a:off x="79375" y="5137150"/>
            <a:ext cx="1079500" cy="379413"/>
          </a:xfrm>
          <a:prstGeom prst="homePlat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3 </a:t>
            </a:r>
            <a:r>
              <a:rPr lang="en-US" b="1" dirty="0" smtClean="0"/>
              <a:t>rank</a:t>
            </a:r>
            <a:endParaRPr lang="ru-RU" b="1" dirty="0"/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4140200" y="2112963"/>
            <a:ext cx="2447925" cy="700087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2"/>
                </a:solidFill>
              </a:rPr>
              <a:t>PROFESSIONALISM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2051051" y="3560763"/>
            <a:ext cx="1800869" cy="520700"/>
          </a:xfrm>
          <a:prstGeom prst="round2DiagRect">
            <a:avLst>
              <a:gd name="adj1" fmla="val 23743"/>
              <a:gd name="adj2" fmla="val 474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/>
                </a:solidFill>
              </a:rPr>
              <a:t>ASSERTIVENESS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4465638" y="3560763"/>
            <a:ext cx="2373312" cy="700087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/>
                </a:solidFill>
              </a:rPr>
              <a:t>PURPOSEFULNESS</a:t>
            </a:r>
            <a:endParaRPr lang="ru-RU" b="1" dirty="0">
              <a:solidFill>
                <a:schemeClr val="tx2"/>
              </a:solidFill>
            </a:endParaRPr>
          </a:p>
        </p:txBody>
      </p:sp>
      <p:cxnSp>
        <p:nvCxnSpPr>
          <p:cNvPr id="26" name="Прямая со стрелкой 25"/>
          <p:cNvCxnSpPr>
            <a:stCxn id="5" idx="2"/>
          </p:cNvCxnSpPr>
          <p:nvPr/>
        </p:nvCxnSpPr>
        <p:spPr>
          <a:xfrm>
            <a:off x="2595563" y="1773238"/>
            <a:ext cx="0" cy="158432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3387725" y="1784350"/>
            <a:ext cx="320675" cy="1573213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3933825" y="1676400"/>
            <a:ext cx="160338" cy="304800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с двумя скругленными противолежащими углами 31"/>
          <p:cNvSpPr/>
          <p:nvPr/>
        </p:nvSpPr>
        <p:spPr>
          <a:xfrm>
            <a:off x="3076575" y="4953000"/>
            <a:ext cx="2216150" cy="698500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tx2"/>
                </a:solidFill>
              </a:rPr>
              <a:t>PURPOSEFULNESS</a:t>
            </a:r>
            <a:endParaRPr lang="ru-RU" sz="1600" b="1" dirty="0">
              <a:solidFill>
                <a:schemeClr val="tx2"/>
              </a:solidFill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H="1">
            <a:off x="1908175" y="1784350"/>
            <a:ext cx="142875" cy="294005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с двумя скругленными противолежащими углами 34"/>
          <p:cNvSpPr/>
          <p:nvPr/>
        </p:nvSpPr>
        <p:spPr>
          <a:xfrm>
            <a:off x="1258888" y="5008563"/>
            <a:ext cx="1584325" cy="698500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tx2"/>
                </a:solidFill>
              </a:rPr>
              <a:t>KEEN INTELLIGENCE</a:t>
            </a:r>
            <a:endParaRPr lang="ru-RU" sz="1600" b="1" dirty="0">
              <a:solidFill>
                <a:schemeClr val="tx2"/>
              </a:solidFill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8440738" y="1790700"/>
            <a:ext cx="0" cy="2954338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с двумя скругленными противолежащими углами 37"/>
          <p:cNvSpPr/>
          <p:nvPr/>
        </p:nvSpPr>
        <p:spPr>
          <a:xfrm>
            <a:off x="7451725" y="4945063"/>
            <a:ext cx="1584325" cy="700087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tx2"/>
                </a:solidFill>
              </a:rPr>
              <a:t>ASSERTIVENESS</a:t>
            </a:r>
            <a:endParaRPr lang="ru-RU" sz="1600" b="1" dirty="0">
              <a:solidFill>
                <a:schemeClr val="tx2"/>
              </a:solidFill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flipH="1">
            <a:off x="7019925" y="1784350"/>
            <a:ext cx="752475" cy="1598613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6657975" y="1738313"/>
            <a:ext cx="160338" cy="1573212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6859588" y="1798638"/>
            <a:ext cx="160337" cy="294640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с двумя скругленными противолежащими углами 45"/>
          <p:cNvSpPr/>
          <p:nvPr/>
        </p:nvSpPr>
        <p:spPr>
          <a:xfrm>
            <a:off x="5434013" y="4953000"/>
            <a:ext cx="1836737" cy="698500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tx2"/>
                </a:solidFill>
              </a:rPr>
              <a:t>SELF-ORGANIZATION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25" name="Rectangle 16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gradFill flip="none" rotWithShape="1">
            <a:gsLst>
              <a:gs pos="81684">
                <a:schemeClr val="accent3">
                  <a:lumMod val="40000"/>
                  <a:lumOff val="60000"/>
                </a:schemeClr>
              </a:gs>
              <a:gs pos="62000">
                <a:srgbClr val="FFFFCD"/>
              </a:gs>
              <a:gs pos="17000">
                <a:schemeClr val="accent6">
                  <a:lumMod val="20000"/>
                  <a:lumOff val="8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2"/>
                </a:solidFill>
              </a:rPr>
              <a:t>Key factors of success</a:t>
            </a:r>
            <a:endParaRPr lang="en-US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/>
          <p:nvPr/>
        </p:nvSpPr>
        <p:spPr>
          <a:xfrm>
            <a:off x="-28575" y="0"/>
            <a:ext cx="9144000" cy="1268413"/>
          </a:xfrm>
          <a:prstGeom prst="rect">
            <a:avLst/>
          </a:prstGeom>
          <a:gradFill flip="none" rotWithShape="1">
            <a:gsLst>
              <a:gs pos="81684">
                <a:schemeClr val="accent3">
                  <a:lumMod val="40000"/>
                  <a:lumOff val="60000"/>
                </a:schemeClr>
              </a:gs>
              <a:gs pos="62000">
                <a:srgbClr val="FFFFCD"/>
              </a:gs>
              <a:gs pos="17000">
                <a:schemeClr val="accent6">
                  <a:lumMod val="20000"/>
                  <a:lumOff val="8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PROFILE OF HIGHER EDUCATION</a:t>
            </a:r>
            <a:endParaRPr lang="en-US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2368123"/>
              </p:ext>
            </p:extLst>
          </p:nvPr>
        </p:nvGraphicFramePr>
        <p:xfrm>
          <a:off x="611560" y="1412776"/>
          <a:ext cx="813690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412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6"/>
          <p:cNvSpPr/>
          <p:nvPr/>
        </p:nvSpPr>
        <p:spPr>
          <a:xfrm>
            <a:off x="-9525" y="0"/>
            <a:ext cx="9153525" cy="1268413"/>
          </a:xfrm>
          <a:prstGeom prst="rect">
            <a:avLst/>
          </a:prstGeom>
          <a:gradFill flip="none" rotWithShape="1">
            <a:gsLst>
              <a:gs pos="81684">
                <a:schemeClr val="accent3">
                  <a:lumMod val="40000"/>
                  <a:lumOff val="60000"/>
                </a:schemeClr>
              </a:gs>
              <a:gs pos="62000">
                <a:srgbClr val="FFFFCD"/>
              </a:gs>
              <a:gs pos="17000">
                <a:schemeClr val="accent6">
                  <a:lumMod val="20000"/>
                  <a:lumOff val="8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2"/>
                </a:solidFill>
              </a:rPr>
              <a:t>MOTIVATION FOR HIGHER EDUCATION</a:t>
            </a:r>
            <a:endPara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85" y="1556792"/>
            <a:ext cx="8568952" cy="413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36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/>
          <p:nvPr/>
        </p:nvSpPr>
        <p:spPr>
          <a:xfrm>
            <a:off x="0" y="0"/>
            <a:ext cx="9153525" cy="1268413"/>
          </a:xfrm>
          <a:prstGeom prst="rect">
            <a:avLst/>
          </a:prstGeom>
          <a:gradFill flip="none" rotWithShape="1">
            <a:gsLst>
              <a:gs pos="81684">
                <a:schemeClr val="accent3">
                  <a:lumMod val="40000"/>
                  <a:lumOff val="60000"/>
                </a:schemeClr>
              </a:gs>
              <a:gs pos="62000">
                <a:srgbClr val="FFFFCD"/>
              </a:gs>
              <a:gs pos="17000">
                <a:schemeClr val="accent6">
                  <a:lumMod val="20000"/>
                  <a:lumOff val="8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2"/>
                </a:solidFill>
              </a:rPr>
              <a:t>ACADEMIC DEGREE</a:t>
            </a:r>
            <a:endParaRPr lang="en-US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7"/>
            <a:ext cx="8496944" cy="4808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93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/>
          <p:nvPr/>
        </p:nvSpPr>
        <p:spPr>
          <a:xfrm>
            <a:off x="0" y="0"/>
            <a:ext cx="9153525" cy="1268413"/>
          </a:xfrm>
          <a:prstGeom prst="rect">
            <a:avLst/>
          </a:prstGeom>
          <a:gradFill flip="none" rotWithShape="1">
            <a:gsLst>
              <a:gs pos="81684">
                <a:schemeClr val="accent3">
                  <a:lumMod val="40000"/>
                  <a:lumOff val="60000"/>
                </a:schemeClr>
              </a:gs>
              <a:gs pos="62000">
                <a:srgbClr val="FFFFCD"/>
              </a:gs>
              <a:gs pos="17000">
                <a:schemeClr val="accent6">
                  <a:lumMod val="20000"/>
                  <a:lumOff val="8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2"/>
                </a:solidFill>
              </a:rPr>
              <a:t>SCIENTIFIC ACTIVITIES</a:t>
            </a:r>
            <a:endPara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1"/>
            <a:ext cx="7272808" cy="505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78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Заголовок 1"/>
          <p:cNvSpPr txBox="1">
            <a:spLocks/>
          </p:cNvSpPr>
          <p:nvPr/>
        </p:nvSpPr>
        <p:spPr bwMode="auto">
          <a:xfrm>
            <a:off x="418232" y="714576"/>
            <a:ext cx="57261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600" b="1" dirty="0" smtClean="0">
              <a:latin typeface="Calibri" pitchFamily="34" charset="0"/>
            </a:endParaRPr>
          </a:p>
          <a:p>
            <a:pPr algn="ctr"/>
            <a:r>
              <a:rPr lang="en-US" sz="1600" b="1" dirty="0" smtClean="0">
                <a:latin typeface="Calibri" pitchFamily="34" charset="0"/>
              </a:rPr>
              <a:t>What </a:t>
            </a:r>
            <a:r>
              <a:rPr lang="en-US" sz="1600" b="1" dirty="0">
                <a:latin typeface="Calibri" pitchFamily="34" charset="0"/>
              </a:rPr>
              <a:t>does the successful carrier depend on at present</a:t>
            </a:r>
            <a:r>
              <a:rPr lang="ru-RU" sz="1600" b="1" dirty="0">
                <a:latin typeface="Calibri" pitchFamily="34" charset="0"/>
              </a:rPr>
              <a:t>?</a:t>
            </a:r>
          </a:p>
          <a:p>
            <a:pPr algn="ctr"/>
            <a:endParaRPr lang="ru-RU" sz="1600" b="1" dirty="0">
              <a:latin typeface="Calibri" pitchFamily="34" charset="0"/>
            </a:endParaRPr>
          </a:p>
        </p:txBody>
      </p:sp>
      <p:sp>
        <p:nvSpPr>
          <p:cNvPr id="7" name="Rectangle 16"/>
          <p:cNvSpPr/>
          <p:nvPr/>
        </p:nvSpPr>
        <p:spPr>
          <a:xfrm>
            <a:off x="0" y="-7938"/>
            <a:ext cx="9153525" cy="772641"/>
          </a:xfrm>
          <a:prstGeom prst="rect">
            <a:avLst/>
          </a:prstGeom>
          <a:gradFill flip="none" rotWithShape="1">
            <a:gsLst>
              <a:gs pos="81684">
                <a:schemeClr val="accent3">
                  <a:lumMod val="40000"/>
                  <a:lumOff val="60000"/>
                </a:schemeClr>
              </a:gs>
              <a:gs pos="62000">
                <a:srgbClr val="FFFFCD"/>
              </a:gs>
              <a:gs pos="17000">
                <a:schemeClr val="accent6">
                  <a:lumMod val="20000"/>
                  <a:lumOff val="8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solidFill>
                <a:schemeClr val="tx2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2"/>
                </a:solidFill>
              </a:rPr>
              <a:t>FACTORS </a:t>
            </a:r>
            <a:r>
              <a:rPr lang="en-US" sz="3200" b="1" dirty="0">
                <a:solidFill>
                  <a:schemeClr val="tx2"/>
                </a:solidFill>
              </a:rPr>
              <a:t>AFFECTING THE SUCCESS</a:t>
            </a:r>
            <a:endPara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33" y="1484784"/>
            <a:ext cx="8542018" cy="477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07" y="3808435"/>
            <a:ext cx="4077682" cy="243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37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74625" y="1412875"/>
            <a:ext cx="8785225" cy="431800"/>
          </a:xfrm>
          <a:prstGeom prst="rect">
            <a:avLst/>
          </a:prstGeom>
        </p:spPr>
        <p:txBody>
          <a:bodyPr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800" b="1" dirty="0" smtClean="0"/>
              <a:t>In the modern society, what does give a possibility for a woman to score a carrier success</a:t>
            </a:r>
            <a:r>
              <a:rPr lang="ru-RU" sz="4800" b="1" dirty="0" smtClean="0"/>
              <a:t>?</a:t>
            </a:r>
          </a:p>
          <a:p>
            <a:pPr fontAlgn="auto">
              <a:spcAft>
                <a:spcPts val="0"/>
              </a:spcAft>
              <a:defRPr/>
            </a:pPr>
            <a:endParaRPr lang="ru-RU" sz="4800" b="1" dirty="0" smtClean="0"/>
          </a:p>
        </p:txBody>
      </p:sp>
      <p:sp>
        <p:nvSpPr>
          <p:cNvPr id="8" name="Rectangle 16"/>
          <p:cNvSpPr/>
          <p:nvPr/>
        </p:nvSpPr>
        <p:spPr>
          <a:xfrm>
            <a:off x="-9525" y="0"/>
            <a:ext cx="9153525" cy="1268413"/>
          </a:xfrm>
          <a:prstGeom prst="rect">
            <a:avLst/>
          </a:prstGeom>
          <a:gradFill flip="none" rotWithShape="1">
            <a:gsLst>
              <a:gs pos="81684">
                <a:schemeClr val="accent3">
                  <a:lumMod val="40000"/>
                  <a:lumOff val="60000"/>
                </a:schemeClr>
              </a:gs>
              <a:gs pos="62000">
                <a:srgbClr val="FFFFCD"/>
              </a:gs>
              <a:gs pos="17000">
                <a:schemeClr val="accent6">
                  <a:lumMod val="20000"/>
                  <a:lumOff val="8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2"/>
                </a:solidFill>
              </a:rPr>
              <a:t>FACTORS AFFECTING THE SUCCESS</a:t>
            </a:r>
            <a:r>
              <a:rPr lang="ru-RU" sz="3200" b="1" dirty="0" smtClean="0">
                <a:solidFill>
                  <a:schemeClr val="tx2"/>
                </a:solidFill>
              </a:rPr>
              <a:t> </a:t>
            </a:r>
            <a:endPara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60" y="1843674"/>
            <a:ext cx="9142790" cy="498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99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Заголовок 1"/>
          <p:cNvSpPr txBox="1">
            <a:spLocks/>
          </p:cNvSpPr>
          <p:nvPr/>
        </p:nvSpPr>
        <p:spPr bwMode="auto">
          <a:xfrm>
            <a:off x="317500" y="5627688"/>
            <a:ext cx="83534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Chemistry business-ladies rank “personal human qualities” first</a:t>
            </a:r>
            <a:r>
              <a:rPr lang="ru-RU" sz="1400" dirty="0">
                <a:latin typeface="Calibri" pitchFamily="34" charset="0"/>
              </a:rPr>
              <a:t/>
            </a:r>
            <a:br>
              <a:rPr lang="ru-RU" sz="1400" dirty="0">
                <a:latin typeface="Calibri" pitchFamily="34" charset="0"/>
              </a:rPr>
            </a:br>
            <a:endParaRPr lang="ru-RU" sz="1400" dirty="0">
              <a:latin typeface="Calibri" pitchFamily="34" charset="0"/>
            </a:endParaRPr>
          </a:p>
        </p:txBody>
      </p:sp>
      <p:sp>
        <p:nvSpPr>
          <p:cNvPr id="7" name="Rectangle 16"/>
          <p:cNvSpPr/>
          <p:nvPr/>
        </p:nvSpPr>
        <p:spPr>
          <a:xfrm>
            <a:off x="-50800" y="0"/>
            <a:ext cx="9194800" cy="1268413"/>
          </a:xfrm>
          <a:prstGeom prst="rect">
            <a:avLst/>
          </a:prstGeom>
          <a:gradFill flip="none" rotWithShape="1">
            <a:gsLst>
              <a:gs pos="81684">
                <a:schemeClr val="accent3">
                  <a:lumMod val="40000"/>
                  <a:lumOff val="60000"/>
                </a:schemeClr>
              </a:gs>
              <a:gs pos="62000">
                <a:srgbClr val="FFFFCD"/>
              </a:gs>
              <a:gs pos="17000">
                <a:schemeClr val="accent6">
                  <a:lumMod val="20000"/>
                  <a:lumOff val="8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2"/>
                </a:solidFill>
              </a:rPr>
              <a:t>PERSONAL CARRIER SUCCESS</a:t>
            </a:r>
            <a:endParaRPr lang="ru-RU" sz="3200" b="1" dirty="0">
              <a:solidFill>
                <a:schemeClr val="tx2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128792" cy="3822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07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sz="3600" b="1" smtClean="0">
                <a:solidFill>
                  <a:schemeClr val="tx2"/>
                </a:solidFill>
              </a:rPr>
              <a:t>Components of the Gender Inequality Index</a:t>
            </a:r>
            <a:endParaRPr lang="ru-RU" sz="3600" b="1" smtClean="0">
              <a:solidFill>
                <a:schemeClr val="tx2"/>
              </a:solidFill>
            </a:endParaRPr>
          </a:p>
        </p:txBody>
      </p:sp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5538"/>
            <a:ext cx="91440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Заголовок 1"/>
          <p:cNvSpPr txBox="1">
            <a:spLocks/>
          </p:cNvSpPr>
          <p:nvPr/>
        </p:nvSpPr>
        <p:spPr bwMode="auto">
          <a:xfrm>
            <a:off x="0" y="6165850"/>
            <a:ext cx="87137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i="1"/>
              <a:t>Note: </a:t>
            </a:r>
            <a:r>
              <a:rPr lang="ru-RU" sz="1600"/>
              <a:t>The size of the boxes reflects the relative weights of the indicators and dimensions</a:t>
            </a:r>
            <a:endParaRPr lang="en-US" sz="1600"/>
          </a:p>
          <a:p>
            <a:r>
              <a:rPr lang="ru-RU" sz="1600" i="1"/>
              <a:t>Source: </a:t>
            </a:r>
            <a:r>
              <a:rPr lang="ru-RU" sz="1600"/>
              <a:t>HDRO</a:t>
            </a:r>
          </a:p>
        </p:txBody>
      </p:sp>
      <p:sp>
        <p:nvSpPr>
          <p:cNvPr id="17412" name="Заголовок 1"/>
          <p:cNvSpPr txBox="1">
            <a:spLocks/>
          </p:cNvSpPr>
          <p:nvPr/>
        </p:nvSpPr>
        <p:spPr bwMode="auto">
          <a:xfrm>
            <a:off x="0" y="2708275"/>
            <a:ext cx="87137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1600"/>
          </a:p>
        </p:txBody>
      </p:sp>
      <p:sp>
        <p:nvSpPr>
          <p:cNvPr id="17413" name="Заголовок 1"/>
          <p:cNvSpPr txBox="1">
            <a:spLocks/>
          </p:cNvSpPr>
          <p:nvPr/>
        </p:nvSpPr>
        <p:spPr bwMode="auto">
          <a:xfrm>
            <a:off x="0" y="620713"/>
            <a:ext cx="87137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/>
              <a:t>GII—three dimensions and five indicators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/>
          <p:nvPr/>
        </p:nvSpPr>
        <p:spPr>
          <a:xfrm>
            <a:off x="-60325" y="0"/>
            <a:ext cx="9194800" cy="1268413"/>
          </a:xfrm>
          <a:prstGeom prst="rect">
            <a:avLst/>
          </a:prstGeom>
          <a:gradFill flip="none" rotWithShape="1">
            <a:gsLst>
              <a:gs pos="81684">
                <a:schemeClr val="accent3">
                  <a:lumMod val="40000"/>
                  <a:lumOff val="60000"/>
                </a:schemeClr>
              </a:gs>
              <a:gs pos="62000">
                <a:srgbClr val="FFFFCD"/>
              </a:gs>
              <a:gs pos="17000">
                <a:schemeClr val="accent6">
                  <a:lumMod val="20000"/>
                  <a:lumOff val="8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2"/>
                </a:solidFill>
              </a:rPr>
              <a:t>“OCCUPATIONAL” PROBLEMS OF FEMALE CHEMISTS</a:t>
            </a:r>
            <a:endParaRPr lang="ru-RU" sz="3200" b="1" dirty="0">
              <a:solidFill>
                <a:schemeClr val="tx2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38274"/>
            <a:ext cx="8640960" cy="487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82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/>
          <p:nvPr/>
        </p:nvSpPr>
        <p:spPr>
          <a:xfrm>
            <a:off x="-50800" y="0"/>
            <a:ext cx="9194800" cy="1398588"/>
          </a:xfrm>
          <a:prstGeom prst="rect">
            <a:avLst/>
          </a:prstGeom>
          <a:gradFill flip="none" rotWithShape="1">
            <a:gsLst>
              <a:gs pos="81684">
                <a:schemeClr val="accent3">
                  <a:lumMod val="40000"/>
                  <a:lumOff val="60000"/>
                </a:schemeClr>
              </a:gs>
              <a:gs pos="62000">
                <a:srgbClr val="FFFFCD"/>
              </a:gs>
              <a:gs pos="17000">
                <a:schemeClr val="accent6">
                  <a:lumMod val="20000"/>
                  <a:lumOff val="8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2"/>
                </a:solidFill>
              </a:rPr>
              <a:t>INTERNATIONAL ACTIVITIES</a:t>
            </a:r>
            <a:r>
              <a:rPr lang="en-US" sz="3200" b="1" dirty="0">
                <a:solidFill>
                  <a:schemeClr val="tx2"/>
                </a:solidFill>
              </a:rPr>
              <a:t/>
            </a:r>
            <a:br>
              <a:rPr lang="en-US" sz="3200" b="1" dirty="0">
                <a:solidFill>
                  <a:schemeClr val="tx2"/>
                </a:solidFill>
              </a:rPr>
            </a:br>
            <a:r>
              <a:rPr lang="en-US" sz="2800" i="1" dirty="0" smtClean="0">
                <a:solidFill>
                  <a:schemeClr val="tx2"/>
                </a:solidFill>
              </a:rPr>
              <a:t>PARTICIPATION IN THE PROJECTS</a:t>
            </a:r>
            <a:r>
              <a:rPr lang="ru-RU" sz="2800" i="1" dirty="0" smtClean="0">
                <a:solidFill>
                  <a:schemeClr val="tx2"/>
                </a:solidFill>
              </a:rPr>
              <a:t> </a:t>
            </a: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22119"/>
            <a:ext cx="529535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29000"/>
            <a:ext cx="259228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86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Заголовок 1"/>
          <p:cNvSpPr txBox="1">
            <a:spLocks/>
          </p:cNvSpPr>
          <p:nvPr/>
        </p:nvSpPr>
        <p:spPr bwMode="auto">
          <a:xfrm>
            <a:off x="357188" y="1196975"/>
            <a:ext cx="6551612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1" dirty="0">
                <a:latin typeface="Calibri" pitchFamily="34" charset="0"/>
              </a:rPr>
              <a:t>Are you a member of </a:t>
            </a:r>
            <a:r>
              <a:rPr lang="en-US" sz="1400" b="1" dirty="0" smtClean="0">
                <a:latin typeface="Calibri" pitchFamily="34" charset="0"/>
              </a:rPr>
              <a:t>international </a:t>
            </a:r>
            <a:r>
              <a:rPr lang="en-US" sz="1400" b="1" dirty="0">
                <a:latin typeface="Calibri" pitchFamily="34" charset="0"/>
              </a:rPr>
              <a:t>professional associations?</a:t>
            </a:r>
            <a:endParaRPr lang="ru-RU" sz="1400" b="1" dirty="0">
              <a:latin typeface="Calibri" pitchFamily="34" charset="0"/>
            </a:endParaRPr>
          </a:p>
          <a:p>
            <a:pPr algn="ctr"/>
            <a:r>
              <a:rPr lang="ru-RU" sz="1400" dirty="0">
                <a:latin typeface="Calibri" pitchFamily="34" charset="0"/>
              </a:rPr>
              <a:t/>
            </a:r>
            <a:br>
              <a:rPr lang="ru-RU" sz="1400" dirty="0">
                <a:latin typeface="Calibri" pitchFamily="34" charset="0"/>
              </a:rPr>
            </a:br>
            <a:endParaRPr lang="ru-RU" sz="1400" dirty="0">
              <a:latin typeface="Calibri" pitchFamily="34" charset="0"/>
            </a:endParaRPr>
          </a:p>
        </p:txBody>
      </p:sp>
      <p:sp>
        <p:nvSpPr>
          <p:cNvPr id="87044" name="Заголовок 1"/>
          <p:cNvSpPr txBox="1">
            <a:spLocks/>
          </p:cNvSpPr>
          <p:nvPr/>
        </p:nvSpPr>
        <p:spPr bwMode="auto">
          <a:xfrm>
            <a:off x="4681538" y="2420938"/>
            <a:ext cx="4468812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1" dirty="0">
                <a:latin typeface="Calibri" pitchFamily="34" charset="0"/>
              </a:rPr>
              <a:t>PARTICIPATION DURING LAST 5 YEARS </a:t>
            </a:r>
            <a:r>
              <a:rPr lang="ru-RU" sz="1400" b="1" dirty="0" smtClean="0">
                <a:latin typeface="Calibri" pitchFamily="34" charset="0"/>
              </a:rPr>
              <a:t> </a:t>
            </a:r>
            <a:endParaRPr lang="ru-RU" sz="1400" b="1" dirty="0">
              <a:latin typeface="Calibri" pitchFamily="34" charset="0"/>
            </a:endParaRPr>
          </a:p>
          <a:p>
            <a:pPr algn="ctr"/>
            <a:r>
              <a:rPr lang="ru-RU" sz="1400" dirty="0">
                <a:latin typeface="Calibri" pitchFamily="34" charset="0"/>
              </a:rPr>
              <a:t/>
            </a:r>
            <a:br>
              <a:rPr lang="ru-RU" sz="1400" dirty="0">
                <a:latin typeface="Calibri" pitchFamily="34" charset="0"/>
              </a:rPr>
            </a:br>
            <a:endParaRPr lang="ru-RU" sz="1400" dirty="0">
              <a:latin typeface="Calibri" pitchFamily="34" charset="0"/>
            </a:endParaRPr>
          </a:p>
        </p:txBody>
      </p:sp>
      <p:sp>
        <p:nvSpPr>
          <p:cNvPr id="87046" name="Заголовок 1"/>
          <p:cNvSpPr txBox="1">
            <a:spLocks/>
          </p:cNvSpPr>
          <p:nvPr/>
        </p:nvSpPr>
        <p:spPr bwMode="auto">
          <a:xfrm>
            <a:off x="-180975" y="3854450"/>
            <a:ext cx="446881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1" dirty="0" smtClean="0">
                <a:latin typeface="Calibri" pitchFamily="34" charset="0"/>
              </a:rPr>
              <a:t>Do you have scientific publications abroad</a:t>
            </a:r>
            <a:r>
              <a:rPr lang="ru-RU" sz="1400" b="1" dirty="0" smtClean="0">
                <a:latin typeface="Calibri" pitchFamily="34" charset="0"/>
              </a:rPr>
              <a:t>?</a:t>
            </a:r>
            <a:endParaRPr lang="ru-RU" sz="1400" b="1" dirty="0">
              <a:latin typeface="Calibri" pitchFamily="34" charset="0"/>
            </a:endParaRPr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4460875" y="6164263"/>
            <a:ext cx="758825" cy="266700"/>
          </a:xfrm>
          <a:prstGeom prst="striped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Rectangle 16"/>
          <p:cNvSpPr/>
          <p:nvPr/>
        </p:nvSpPr>
        <p:spPr>
          <a:xfrm>
            <a:off x="-14288" y="0"/>
            <a:ext cx="9194801" cy="1052513"/>
          </a:xfrm>
          <a:prstGeom prst="rect">
            <a:avLst/>
          </a:prstGeom>
          <a:gradFill flip="none" rotWithShape="1">
            <a:gsLst>
              <a:gs pos="81684">
                <a:schemeClr val="accent3">
                  <a:lumMod val="40000"/>
                  <a:lumOff val="60000"/>
                </a:schemeClr>
              </a:gs>
              <a:gs pos="62000">
                <a:srgbClr val="FFFFCD"/>
              </a:gs>
              <a:gs pos="17000">
                <a:schemeClr val="accent6">
                  <a:lumMod val="20000"/>
                  <a:lumOff val="8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/>
                </a:solidFill>
              </a:rPr>
              <a:t>Международная деятельность</a:t>
            </a:r>
            <a:r>
              <a:rPr lang="en-US" sz="3200" b="1" dirty="0">
                <a:solidFill>
                  <a:schemeClr val="tx2"/>
                </a:solidFill>
              </a:rPr>
              <a:t/>
            </a:r>
            <a:br>
              <a:rPr lang="en-US" sz="3200" b="1" dirty="0">
                <a:solidFill>
                  <a:schemeClr val="tx2"/>
                </a:solidFill>
              </a:rPr>
            </a:b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76" y="4426153"/>
            <a:ext cx="3726513" cy="2191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2" y="6126224"/>
            <a:ext cx="24669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2669906"/>
            <a:ext cx="4282949" cy="255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25" y="1556791"/>
            <a:ext cx="4083987" cy="226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6"/>
          <p:cNvSpPr/>
          <p:nvPr/>
        </p:nvSpPr>
        <p:spPr>
          <a:xfrm>
            <a:off x="138112" y="152400"/>
            <a:ext cx="9194801" cy="900113"/>
          </a:xfrm>
          <a:prstGeom prst="rect">
            <a:avLst/>
          </a:prstGeom>
          <a:gradFill flip="none" rotWithShape="1">
            <a:gsLst>
              <a:gs pos="81684">
                <a:schemeClr val="accent3">
                  <a:lumMod val="40000"/>
                  <a:lumOff val="60000"/>
                </a:schemeClr>
              </a:gs>
              <a:gs pos="62000">
                <a:srgbClr val="FFFFCD"/>
              </a:gs>
              <a:gs pos="17000">
                <a:schemeClr val="accent6">
                  <a:lumMod val="20000"/>
                  <a:lumOff val="8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/>
                </a:solidFill>
              </a:rPr>
              <a:t>INTERNATIONAL ACTIVITIES </a:t>
            </a:r>
            <a:br>
              <a:rPr lang="en-US" sz="3200" b="1" dirty="0">
                <a:solidFill>
                  <a:schemeClr val="tx2"/>
                </a:solidFill>
              </a:rPr>
            </a:br>
            <a:endParaRPr lang="ru-RU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49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Заголовок 1"/>
          <p:cNvSpPr txBox="1">
            <a:spLocks/>
          </p:cNvSpPr>
          <p:nvPr/>
        </p:nvSpPr>
        <p:spPr bwMode="auto">
          <a:xfrm>
            <a:off x="179388" y="1276350"/>
            <a:ext cx="489743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1" dirty="0" smtClean="0">
                <a:latin typeface="Calibri" pitchFamily="34" charset="0"/>
              </a:rPr>
              <a:t>WHAT IS OF GREATER IMPORTANCE FOR YOU AT PRESENT?</a:t>
            </a:r>
            <a:r>
              <a:rPr lang="ru-RU" sz="1400" dirty="0">
                <a:latin typeface="Calibri" pitchFamily="34" charset="0"/>
              </a:rPr>
              <a:t/>
            </a:r>
            <a:br>
              <a:rPr lang="ru-RU" sz="1400" dirty="0">
                <a:latin typeface="Calibri" pitchFamily="34" charset="0"/>
              </a:rPr>
            </a:br>
            <a:endParaRPr lang="ru-RU" sz="1400" dirty="0">
              <a:latin typeface="Calibri" pitchFamily="34" charset="0"/>
            </a:endParaRPr>
          </a:p>
        </p:txBody>
      </p:sp>
      <p:sp>
        <p:nvSpPr>
          <p:cNvPr id="89092" name="Заголовок 1"/>
          <p:cNvSpPr txBox="1">
            <a:spLocks/>
          </p:cNvSpPr>
          <p:nvPr/>
        </p:nvSpPr>
        <p:spPr bwMode="auto">
          <a:xfrm>
            <a:off x="2886075" y="3716338"/>
            <a:ext cx="6257925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1" dirty="0" smtClean="0">
                <a:latin typeface="Calibri" pitchFamily="34" charset="0"/>
              </a:rPr>
              <a:t>HOW DOES THE CARRIER MOTIVATION AFFECT THE FAMILY SITUATION?</a:t>
            </a:r>
            <a:endParaRPr lang="ru-RU" sz="1400" b="1" dirty="0">
              <a:latin typeface="Calibri" pitchFamily="34" charset="0"/>
            </a:endParaRPr>
          </a:p>
        </p:txBody>
      </p:sp>
      <p:sp>
        <p:nvSpPr>
          <p:cNvPr id="10" name="Rectangle 16"/>
          <p:cNvSpPr/>
          <p:nvPr/>
        </p:nvSpPr>
        <p:spPr>
          <a:xfrm>
            <a:off x="-30163" y="0"/>
            <a:ext cx="9194801" cy="1052513"/>
          </a:xfrm>
          <a:prstGeom prst="rect">
            <a:avLst/>
          </a:prstGeom>
          <a:gradFill flip="none" rotWithShape="1">
            <a:gsLst>
              <a:gs pos="81684">
                <a:schemeClr val="accent3">
                  <a:lumMod val="40000"/>
                  <a:lumOff val="60000"/>
                </a:schemeClr>
              </a:gs>
              <a:gs pos="62000">
                <a:srgbClr val="FFFFCD"/>
              </a:gs>
              <a:gs pos="17000">
                <a:schemeClr val="accent6">
                  <a:lumMod val="20000"/>
                  <a:lumOff val="8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2"/>
                </a:solidFill>
              </a:rPr>
              <a:t>CARRIER AND FAMILY</a:t>
            </a:r>
            <a:endParaRPr lang="ru-RU" sz="4000" b="1" dirty="0">
              <a:solidFill>
                <a:schemeClr val="tx2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5" y="1543050"/>
            <a:ext cx="4996839" cy="231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789" y="4251325"/>
            <a:ext cx="4464496" cy="231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00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ьная выноска 4"/>
          <p:cNvSpPr/>
          <p:nvPr/>
        </p:nvSpPr>
        <p:spPr>
          <a:xfrm>
            <a:off x="3276600" y="1412875"/>
            <a:ext cx="5688013" cy="1800225"/>
          </a:xfrm>
          <a:prstGeom prst="wedgeEllipseCallout">
            <a:avLst>
              <a:gd name="adj1" fmla="val -34959"/>
              <a:gd name="adj2" fmla="val 840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The key role a woman ought to play – is her traditional predestination- family, husband, children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7" name="Rectangle 16"/>
          <p:cNvSpPr/>
          <p:nvPr/>
        </p:nvSpPr>
        <p:spPr>
          <a:xfrm>
            <a:off x="-50800" y="0"/>
            <a:ext cx="9194800" cy="1052513"/>
          </a:xfrm>
          <a:prstGeom prst="rect">
            <a:avLst/>
          </a:prstGeom>
          <a:gradFill flip="none" rotWithShape="1">
            <a:gsLst>
              <a:gs pos="81684">
                <a:schemeClr val="accent3">
                  <a:lumMod val="40000"/>
                  <a:lumOff val="60000"/>
                </a:schemeClr>
              </a:gs>
              <a:gs pos="62000">
                <a:srgbClr val="FFFFCD"/>
              </a:gs>
              <a:gs pos="17000">
                <a:schemeClr val="accent6">
                  <a:lumMod val="20000"/>
                  <a:lumOff val="8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2"/>
                </a:solidFill>
              </a:rPr>
              <a:t>CARRIER AND FAMILY</a:t>
            </a:r>
            <a:endParaRPr lang="ru-RU" sz="4000" b="1" dirty="0">
              <a:solidFill>
                <a:schemeClr val="tx2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9" y="3933056"/>
            <a:ext cx="602593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22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/>
          <p:nvPr/>
        </p:nvSpPr>
        <p:spPr>
          <a:xfrm>
            <a:off x="0" y="0"/>
            <a:ext cx="9194800" cy="1368425"/>
          </a:xfrm>
          <a:prstGeom prst="rect">
            <a:avLst/>
          </a:prstGeom>
          <a:gradFill flip="none" rotWithShape="1">
            <a:gsLst>
              <a:gs pos="81684">
                <a:schemeClr val="accent3">
                  <a:lumMod val="40000"/>
                  <a:lumOff val="60000"/>
                </a:schemeClr>
              </a:gs>
              <a:gs pos="62000">
                <a:srgbClr val="FFFFCD"/>
              </a:gs>
              <a:gs pos="17000">
                <a:schemeClr val="accent6">
                  <a:lumMod val="20000"/>
                  <a:lumOff val="8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2"/>
                </a:solidFill>
              </a:rPr>
              <a:t>Chances for the professional promotion and carrier in the modern Russian society</a:t>
            </a:r>
            <a:endParaRPr lang="ru-RU" sz="4000" b="1" dirty="0">
              <a:solidFill>
                <a:schemeClr val="tx2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24" y="1638300"/>
            <a:ext cx="8556152" cy="438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76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Заголовок 1"/>
          <p:cNvSpPr>
            <a:spLocks noGrp="1"/>
          </p:cNvSpPr>
          <p:nvPr>
            <p:ph type="title"/>
          </p:nvPr>
        </p:nvSpPr>
        <p:spPr>
          <a:xfrm>
            <a:off x="3636963" y="1730375"/>
            <a:ext cx="1871662" cy="854075"/>
          </a:xfrm>
        </p:spPr>
        <p:txBody>
          <a:bodyPr/>
          <a:lstStyle/>
          <a:p>
            <a:pPr eaLnBrk="1" hangingPunct="1"/>
            <a:r>
              <a:rPr lang="en-US" sz="2300" dirty="0" smtClean="0"/>
              <a:t>Family</a:t>
            </a:r>
            <a:endParaRPr lang="ru-RU" sz="2300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65525" y="2492375"/>
            <a:ext cx="2014538" cy="165735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1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87450" y="2852738"/>
            <a:ext cx="2278063" cy="129698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2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60450" y="2317750"/>
            <a:ext cx="2532063" cy="534988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Health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24525" y="3162300"/>
            <a:ext cx="2171700" cy="987425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3 </a:t>
            </a:r>
          </a:p>
        </p:txBody>
      </p:sp>
      <p:sp>
        <p:nvSpPr>
          <p:cNvPr id="95238" name="Заголовок 1"/>
          <p:cNvSpPr txBox="1">
            <a:spLocks/>
          </p:cNvSpPr>
          <p:nvPr/>
        </p:nvSpPr>
        <p:spPr bwMode="auto">
          <a:xfrm>
            <a:off x="5543550" y="2493963"/>
            <a:ext cx="2532063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300" dirty="0" smtClean="0">
                <a:latin typeface="Calibri" pitchFamily="34" charset="0"/>
              </a:rPr>
              <a:t>Peace and order in the country</a:t>
            </a:r>
            <a:endParaRPr lang="ru-RU" sz="2300" dirty="0">
              <a:latin typeface="Calibri" pitchFamily="34" charset="0"/>
            </a:endParaRPr>
          </a:p>
        </p:txBody>
      </p:sp>
      <p:sp>
        <p:nvSpPr>
          <p:cNvPr id="11" name="Rectangle 16"/>
          <p:cNvSpPr/>
          <p:nvPr/>
        </p:nvSpPr>
        <p:spPr>
          <a:xfrm>
            <a:off x="-50800" y="0"/>
            <a:ext cx="9194800" cy="1368425"/>
          </a:xfrm>
          <a:prstGeom prst="rect">
            <a:avLst/>
          </a:prstGeom>
          <a:gradFill flip="none" rotWithShape="1">
            <a:gsLst>
              <a:gs pos="81684">
                <a:schemeClr val="accent3">
                  <a:lumMod val="40000"/>
                  <a:lumOff val="60000"/>
                </a:schemeClr>
              </a:gs>
              <a:gs pos="62000">
                <a:srgbClr val="FFFFCD"/>
              </a:gs>
              <a:gs pos="17000">
                <a:schemeClr val="accent6">
                  <a:lumMod val="20000"/>
                  <a:lumOff val="8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2"/>
                </a:solidFill>
              </a:rPr>
              <a:t>Values</a:t>
            </a:r>
            <a:endParaRPr lang="ru-RU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504950" y="1831975"/>
            <a:ext cx="1800225" cy="433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Education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77050" y="1831975"/>
            <a:ext cx="2232025" cy="433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Industry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55988" y="1831975"/>
            <a:ext cx="1511300" cy="433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Science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60963" y="1831975"/>
            <a:ext cx="1584325" cy="433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Business</a:t>
            </a:r>
            <a:endParaRPr lang="ru-RU" b="1" dirty="0"/>
          </a:p>
        </p:txBody>
      </p:sp>
      <p:sp>
        <p:nvSpPr>
          <p:cNvPr id="10" name="Пятиугольник 9"/>
          <p:cNvSpPr/>
          <p:nvPr/>
        </p:nvSpPr>
        <p:spPr>
          <a:xfrm>
            <a:off x="155575" y="2816225"/>
            <a:ext cx="1176338" cy="360363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1</a:t>
            </a:r>
            <a:r>
              <a:rPr lang="en-US" b="1" dirty="0" smtClean="0"/>
              <a:t> rank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155575" y="4254500"/>
            <a:ext cx="1176338" cy="360363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2</a:t>
            </a:r>
            <a:r>
              <a:rPr lang="en-US" b="1" dirty="0" smtClean="0"/>
              <a:t> rank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2" name="Пятиугольник 11"/>
          <p:cNvSpPr/>
          <p:nvPr/>
        </p:nvSpPr>
        <p:spPr>
          <a:xfrm>
            <a:off x="155575" y="5600700"/>
            <a:ext cx="1176338" cy="358775"/>
          </a:xfrm>
          <a:prstGeom prst="homePlat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3</a:t>
            </a:r>
            <a:r>
              <a:rPr lang="en-US" b="1" dirty="0" smtClean="0"/>
              <a:t> rank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57363" y="4233863"/>
            <a:ext cx="1296987" cy="3603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Family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14975" y="2846388"/>
            <a:ext cx="1296988" cy="358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Family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71888" y="5526088"/>
            <a:ext cx="1295400" cy="3603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Family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480300" y="2846388"/>
            <a:ext cx="1295400" cy="358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Family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57363" y="2635250"/>
            <a:ext cx="1296987" cy="9366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Peace and order in the country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62363" y="2851150"/>
            <a:ext cx="1295400" cy="3603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Health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54663" y="4233863"/>
            <a:ext cx="1295400" cy="3603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Health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480300" y="4222750"/>
            <a:ext cx="1295400" cy="358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Health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84350" y="5553075"/>
            <a:ext cx="1295400" cy="3603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Health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451725" y="5370513"/>
            <a:ext cx="1296988" cy="7254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Order in the country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76825" y="5445125"/>
            <a:ext cx="2305050" cy="528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tx2"/>
                </a:solidFill>
              </a:rPr>
              <a:t>Self-perfection 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652838" y="3965575"/>
            <a:ext cx="1296987" cy="9382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Peace and order in the country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2" name="Rectangle 16"/>
          <p:cNvSpPr/>
          <p:nvPr/>
        </p:nvSpPr>
        <p:spPr>
          <a:xfrm>
            <a:off x="0" y="0"/>
            <a:ext cx="9194800" cy="1368425"/>
          </a:xfrm>
          <a:prstGeom prst="rect">
            <a:avLst/>
          </a:prstGeom>
          <a:gradFill flip="none" rotWithShape="1">
            <a:gsLst>
              <a:gs pos="81684">
                <a:schemeClr val="accent3">
                  <a:lumMod val="40000"/>
                  <a:lumOff val="60000"/>
                </a:schemeClr>
              </a:gs>
              <a:gs pos="62000">
                <a:srgbClr val="FFFFCD"/>
              </a:gs>
              <a:gs pos="17000">
                <a:schemeClr val="accent6">
                  <a:lumMod val="20000"/>
                  <a:lumOff val="8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tx2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2"/>
                </a:solidFill>
              </a:rPr>
              <a:t>Values</a:t>
            </a:r>
            <a:endParaRPr lang="ru-RU" sz="4000" b="1" dirty="0">
              <a:solidFill>
                <a:schemeClr val="tx2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/>
                </a:solidFill>
              </a:rPr>
              <a:t>(</a:t>
            </a:r>
            <a:r>
              <a:rPr lang="en-US" sz="3200" dirty="0" smtClean="0">
                <a:solidFill>
                  <a:schemeClr val="tx2"/>
                </a:solidFill>
              </a:rPr>
              <a:t>depending on the professional area in chemistry</a:t>
            </a:r>
            <a:r>
              <a:rPr lang="ru-RU" sz="3200" dirty="0" smtClean="0">
                <a:solidFill>
                  <a:schemeClr val="tx2"/>
                </a:solidFill>
              </a:rPr>
              <a:t>)</a:t>
            </a:r>
            <a:endParaRPr lang="ru-RU" sz="3200" b="1" dirty="0">
              <a:solidFill>
                <a:schemeClr val="tx2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US"/>
              <a:t>Easy Problems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371600" y="1676400"/>
            <a:ext cx="6705600" cy="411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371600" y="5791200"/>
            <a:ext cx="1120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" pitchFamily="18" charset="0"/>
              </a:rPr>
              <a:t>Now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7086600" y="57912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" pitchFamily="18" charset="0"/>
              </a:rPr>
              <a:t>Future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 rot="-5400000">
            <a:off x="-46831" y="3286919"/>
            <a:ext cx="1887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>
                <a:latin typeface="Times" pitchFamily="18" charset="0"/>
              </a:rPr>
              <a:t>Better -------&gt;</a:t>
            </a:r>
          </a:p>
        </p:txBody>
      </p:sp>
      <p:sp>
        <p:nvSpPr>
          <p:cNvPr id="62471" name="Oval 7"/>
          <p:cNvSpPr>
            <a:spLocks noChangeArrowheads="1"/>
          </p:cNvSpPr>
          <p:nvPr/>
        </p:nvSpPr>
        <p:spPr bwMode="auto">
          <a:xfrm>
            <a:off x="1828800" y="45720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2472" name="Oval 8"/>
          <p:cNvSpPr>
            <a:spLocks noChangeArrowheads="1"/>
          </p:cNvSpPr>
          <p:nvPr/>
        </p:nvSpPr>
        <p:spPr bwMode="auto">
          <a:xfrm>
            <a:off x="6934200" y="2057400"/>
            <a:ext cx="381000" cy="3810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2473" name="Freeform 9"/>
          <p:cNvSpPr>
            <a:spLocks/>
          </p:cNvSpPr>
          <p:nvPr/>
        </p:nvSpPr>
        <p:spPr bwMode="auto">
          <a:xfrm>
            <a:off x="2133600" y="2286000"/>
            <a:ext cx="4800600" cy="2286000"/>
          </a:xfrm>
          <a:custGeom>
            <a:avLst/>
            <a:gdLst>
              <a:gd name="T0" fmla="*/ 0 w 3024"/>
              <a:gd name="T1" fmla="*/ 2147483647 h 1440"/>
              <a:gd name="T2" fmla="*/ 846772500 w 3024"/>
              <a:gd name="T3" fmla="*/ 2147483647 h 1440"/>
              <a:gd name="T4" fmla="*/ 1572577500 w 3024"/>
              <a:gd name="T5" fmla="*/ 2147483647 h 1440"/>
              <a:gd name="T6" fmla="*/ 2147483647 w 3024"/>
              <a:gd name="T7" fmla="*/ 1814512500 h 1440"/>
              <a:gd name="T8" fmla="*/ 2147483647 w 3024"/>
              <a:gd name="T9" fmla="*/ 1330642500 h 1440"/>
              <a:gd name="T10" fmla="*/ 2147483647 w 3024"/>
              <a:gd name="T11" fmla="*/ 604837500 h 1440"/>
              <a:gd name="T12" fmla="*/ 2147483647 w 3024"/>
              <a:gd name="T13" fmla="*/ 0 h 14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4" h="1440">
                <a:moveTo>
                  <a:pt x="0" y="1440"/>
                </a:moveTo>
                <a:cubicBezTo>
                  <a:pt x="116" y="1352"/>
                  <a:pt x="232" y="1264"/>
                  <a:pt x="336" y="1200"/>
                </a:cubicBezTo>
                <a:cubicBezTo>
                  <a:pt x="440" y="1136"/>
                  <a:pt x="528" y="1136"/>
                  <a:pt x="624" y="1056"/>
                </a:cubicBezTo>
                <a:cubicBezTo>
                  <a:pt x="720" y="976"/>
                  <a:pt x="760" y="808"/>
                  <a:pt x="912" y="720"/>
                </a:cubicBezTo>
                <a:cubicBezTo>
                  <a:pt x="1064" y="632"/>
                  <a:pt x="1360" y="608"/>
                  <a:pt x="1536" y="528"/>
                </a:cubicBezTo>
                <a:cubicBezTo>
                  <a:pt x="1712" y="448"/>
                  <a:pt x="1720" y="328"/>
                  <a:pt x="1968" y="240"/>
                </a:cubicBezTo>
                <a:cubicBezTo>
                  <a:pt x="2216" y="152"/>
                  <a:pt x="2620" y="76"/>
                  <a:pt x="3024" y="0"/>
                </a:cubicBezTo>
              </a:path>
            </a:pathLst>
          </a:custGeom>
          <a:noFill/>
          <a:ln w="38100" cmpd="sng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2474" name="Line 10"/>
          <p:cNvSpPr>
            <a:spLocks noChangeShapeType="1"/>
          </p:cNvSpPr>
          <p:nvPr/>
        </p:nvSpPr>
        <p:spPr bwMode="auto">
          <a:xfrm>
            <a:off x="3429000" y="2667000"/>
            <a:ext cx="0" cy="32766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2819400" y="6019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Times" pitchFamily="18" charset="0"/>
              </a:rPr>
              <a:t>Next Evaluation</a:t>
            </a:r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3733800" y="2133600"/>
            <a:ext cx="186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" pitchFamily="18" charset="0"/>
              </a:rPr>
              <a:t>Action #1</a:t>
            </a:r>
          </a:p>
        </p:txBody>
      </p:sp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1524000" y="31242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>
                <a:latin typeface="Times" pitchFamily="18" charset="0"/>
              </a:rPr>
              <a:t>Actual</a:t>
            </a:r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6308725" y="3032125"/>
            <a:ext cx="1131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>
                <a:latin typeface="Times" pitchFamily="18" charset="0"/>
              </a:rPr>
              <a:t>Desired</a:t>
            </a:r>
          </a:p>
        </p:txBody>
      </p:sp>
      <p:sp>
        <p:nvSpPr>
          <p:cNvPr id="62479" name="Line 15"/>
          <p:cNvSpPr>
            <a:spLocks noChangeShapeType="1"/>
          </p:cNvSpPr>
          <p:nvPr/>
        </p:nvSpPr>
        <p:spPr bwMode="auto">
          <a:xfrm>
            <a:off x="1828800" y="3733800"/>
            <a:ext cx="152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2480" name="Line 16"/>
          <p:cNvSpPr>
            <a:spLocks noChangeShapeType="1"/>
          </p:cNvSpPr>
          <p:nvPr/>
        </p:nvSpPr>
        <p:spPr bwMode="auto">
          <a:xfrm flipV="1">
            <a:off x="6934200" y="2590800"/>
            <a:ext cx="152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2481" name="Freeform 17"/>
          <p:cNvSpPr>
            <a:spLocks/>
          </p:cNvSpPr>
          <p:nvPr/>
        </p:nvSpPr>
        <p:spPr bwMode="auto">
          <a:xfrm>
            <a:off x="2293938" y="4775200"/>
            <a:ext cx="4459287" cy="846138"/>
          </a:xfrm>
          <a:custGeom>
            <a:avLst/>
            <a:gdLst>
              <a:gd name="T0" fmla="*/ 0 w 2809"/>
              <a:gd name="T1" fmla="*/ 0 h 533"/>
              <a:gd name="T2" fmla="*/ 108365913 w 2809"/>
              <a:gd name="T3" fmla="*/ 171370726 h 533"/>
              <a:gd name="T4" fmla="*/ 204131840 w 2809"/>
              <a:gd name="T5" fmla="*/ 201612619 h 533"/>
              <a:gd name="T6" fmla="*/ 390623381 w 2809"/>
              <a:gd name="T7" fmla="*/ 186491673 h 533"/>
              <a:gd name="T8" fmla="*/ 561993987 w 2809"/>
              <a:gd name="T9" fmla="*/ 234375463 h 533"/>
              <a:gd name="T10" fmla="*/ 937498020 w 2809"/>
              <a:gd name="T11" fmla="*/ 312499560 h 533"/>
              <a:gd name="T12" fmla="*/ 1015622061 w 2809"/>
              <a:gd name="T13" fmla="*/ 435988083 h 533"/>
              <a:gd name="T14" fmla="*/ 1141629859 w 2809"/>
              <a:gd name="T15" fmla="*/ 498991232 h 533"/>
              <a:gd name="T16" fmla="*/ 1577617636 w 2809"/>
              <a:gd name="T17" fmla="*/ 766127953 h 533"/>
              <a:gd name="T18" fmla="*/ 1937999145 w 2809"/>
              <a:gd name="T19" fmla="*/ 781248899 h 533"/>
              <a:gd name="T20" fmla="*/ 2147483647 w 2809"/>
              <a:gd name="T21" fmla="*/ 889616476 h 533"/>
              <a:gd name="T22" fmla="*/ 2147483647 w 2809"/>
              <a:gd name="T23" fmla="*/ 922377733 h 533"/>
              <a:gd name="T24" fmla="*/ 2147483647 w 2809"/>
              <a:gd name="T25" fmla="*/ 1000503416 h 533"/>
              <a:gd name="T26" fmla="*/ 2147483647 w 2809"/>
              <a:gd name="T27" fmla="*/ 1045866256 h 533"/>
              <a:gd name="T28" fmla="*/ 2147483647 w 2809"/>
              <a:gd name="T29" fmla="*/ 1093748459 h 533"/>
              <a:gd name="T30" fmla="*/ 2147483647 w 2809"/>
              <a:gd name="T31" fmla="*/ 1171874142 h 533"/>
              <a:gd name="T32" fmla="*/ 2147483647 w 2809"/>
              <a:gd name="T33" fmla="*/ 1280240132 h 533"/>
              <a:gd name="T34" fmla="*/ 2147483647 w 2809"/>
              <a:gd name="T35" fmla="*/ 1343244869 h 53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809" h="533">
                <a:moveTo>
                  <a:pt x="0" y="0"/>
                </a:moveTo>
                <a:cubicBezTo>
                  <a:pt x="5" y="28"/>
                  <a:pt x="13" y="54"/>
                  <a:pt x="43" y="68"/>
                </a:cubicBezTo>
                <a:cubicBezTo>
                  <a:pt x="55" y="73"/>
                  <a:pt x="81" y="80"/>
                  <a:pt x="81" y="80"/>
                </a:cubicBezTo>
                <a:cubicBezTo>
                  <a:pt x="105" y="78"/>
                  <a:pt x="130" y="71"/>
                  <a:pt x="155" y="74"/>
                </a:cubicBezTo>
                <a:cubicBezTo>
                  <a:pt x="178" y="76"/>
                  <a:pt x="200" y="87"/>
                  <a:pt x="223" y="93"/>
                </a:cubicBezTo>
                <a:cubicBezTo>
                  <a:pt x="273" y="104"/>
                  <a:pt x="323" y="105"/>
                  <a:pt x="372" y="124"/>
                </a:cubicBezTo>
                <a:cubicBezTo>
                  <a:pt x="388" y="139"/>
                  <a:pt x="394" y="164"/>
                  <a:pt x="403" y="173"/>
                </a:cubicBezTo>
                <a:cubicBezTo>
                  <a:pt x="418" y="188"/>
                  <a:pt x="433" y="191"/>
                  <a:pt x="453" y="198"/>
                </a:cubicBezTo>
                <a:cubicBezTo>
                  <a:pt x="505" y="237"/>
                  <a:pt x="557" y="293"/>
                  <a:pt x="626" y="304"/>
                </a:cubicBezTo>
                <a:cubicBezTo>
                  <a:pt x="673" y="311"/>
                  <a:pt x="721" y="308"/>
                  <a:pt x="769" y="310"/>
                </a:cubicBezTo>
                <a:cubicBezTo>
                  <a:pt x="956" y="326"/>
                  <a:pt x="1131" y="348"/>
                  <a:pt x="1321" y="353"/>
                </a:cubicBezTo>
                <a:cubicBezTo>
                  <a:pt x="1360" y="357"/>
                  <a:pt x="1405" y="344"/>
                  <a:pt x="1439" y="366"/>
                </a:cubicBezTo>
                <a:cubicBezTo>
                  <a:pt x="1490" y="399"/>
                  <a:pt x="1461" y="387"/>
                  <a:pt x="1526" y="397"/>
                </a:cubicBezTo>
                <a:cubicBezTo>
                  <a:pt x="1588" y="417"/>
                  <a:pt x="1689" y="412"/>
                  <a:pt x="1749" y="415"/>
                </a:cubicBezTo>
                <a:cubicBezTo>
                  <a:pt x="1888" y="439"/>
                  <a:pt x="1759" y="420"/>
                  <a:pt x="1960" y="434"/>
                </a:cubicBezTo>
                <a:cubicBezTo>
                  <a:pt x="2032" y="439"/>
                  <a:pt x="2104" y="459"/>
                  <a:pt x="2177" y="465"/>
                </a:cubicBezTo>
                <a:cubicBezTo>
                  <a:pt x="2328" y="501"/>
                  <a:pt x="2487" y="502"/>
                  <a:pt x="2642" y="508"/>
                </a:cubicBezTo>
                <a:cubicBezTo>
                  <a:pt x="2697" y="513"/>
                  <a:pt x="2753" y="533"/>
                  <a:pt x="2809" y="533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3886200" y="4572000"/>
            <a:ext cx="1395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" pitchFamily="18" charset="0"/>
              </a:rPr>
              <a:t>Action #2</a:t>
            </a:r>
          </a:p>
        </p:txBody>
      </p:sp>
      <p:sp>
        <p:nvSpPr>
          <p:cNvPr id="62483" name="Line 19"/>
          <p:cNvSpPr>
            <a:spLocks noChangeShapeType="1"/>
          </p:cNvSpPr>
          <p:nvPr/>
        </p:nvSpPr>
        <p:spPr bwMode="auto">
          <a:xfrm>
            <a:off x="4343400" y="2590800"/>
            <a:ext cx="304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2484" name="Line 20"/>
          <p:cNvSpPr>
            <a:spLocks noChangeShapeType="1"/>
          </p:cNvSpPr>
          <p:nvPr/>
        </p:nvSpPr>
        <p:spPr bwMode="auto">
          <a:xfrm>
            <a:off x="5181600" y="4953000"/>
            <a:ext cx="304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19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US"/>
              <a:t>Difficult Problems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1371600" y="1676400"/>
            <a:ext cx="6705600" cy="411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371600" y="5791200"/>
            <a:ext cx="1120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" pitchFamily="18" charset="0"/>
              </a:rPr>
              <a:t>Now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7086600" y="57912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" pitchFamily="18" charset="0"/>
              </a:rPr>
              <a:t>Future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 rot="-5400000">
            <a:off x="-46831" y="3286919"/>
            <a:ext cx="1887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>
                <a:latin typeface="Times" pitchFamily="18" charset="0"/>
              </a:rPr>
              <a:t>Better -------&gt;</a:t>
            </a:r>
          </a:p>
        </p:txBody>
      </p:sp>
      <p:sp>
        <p:nvSpPr>
          <p:cNvPr id="63495" name="Oval 7"/>
          <p:cNvSpPr>
            <a:spLocks noChangeArrowheads="1"/>
          </p:cNvSpPr>
          <p:nvPr/>
        </p:nvSpPr>
        <p:spPr bwMode="auto">
          <a:xfrm>
            <a:off x="1828800" y="45720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3496" name="Oval 8"/>
          <p:cNvSpPr>
            <a:spLocks noChangeArrowheads="1"/>
          </p:cNvSpPr>
          <p:nvPr/>
        </p:nvSpPr>
        <p:spPr bwMode="auto">
          <a:xfrm>
            <a:off x="6934200" y="2057400"/>
            <a:ext cx="381000" cy="3810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3497" name="Freeform 9"/>
          <p:cNvSpPr>
            <a:spLocks/>
          </p:cNvSpPr>
          <p:nvPr/>
        </p:nvSpPr>
        <p:spPr bwMode="auto">
          <a:xfrm>
            <a:off x="2209800" y="2362200"/>
            <a:ext cx="4800600" cy="3073400"/>
          </a:xfrm>
          <a:custGeom>
            <a:avLst/>
            <a:gdLst>
              <a:gd name="T0" fmla="*/ 0 w 3024"/>
              <a:gd name="T1" fmla="*/ 2147483647 h 1936"/>
              <a:gd name="T2" fmla="*/ 846772500 w 3024"/>
              <a:gd name="T3" fmla="*/ 2147483647 h 1936"/>
              <a:gd name="T4" fmla="*/ 2056447500 w 3024"/>
              <a:gd name="T5" fmla="*/ 2147483647 h 1936"/>
              <a:gd name="T6" fmla="*/ 2147483647 w 3024"/>
              <a:gd name="T7" fmla="*/ 2147483647 h 1936"/>
              <a:gd name="T8" fmla="*/ 2147483647 w 3024"/>
              <a:gd name="T9" fmla="*/ 0 h 19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24" h="1936">
                <a:moveTo>
                  <a:pt x="0" y="1536"/>
                </a:moveTo>
                <a:cubicBezTo>
                  <a:pt x="100" y="1604"/>
                  <a:pt x="200" y="1672"/>
                  <a:pt x="336" y="1728"/>
                </a:cubicBezTo>
                <a:cubicBezTo>
                  <a:pt x="472" y="1784"/>
                  <a:pt x="576" y="1936"/>
                  <a:pt x="816" y="1872"/>
                </a:cubicBezTo>
                <a:cubicBezTo>
                  <a:pt x="1056" y="1808"/>
                  <a:pt x="1408" y="1656"/>
                  <a:pt x="1776" y="1344"/>
                </a:cubicBezTo>
                <a:cubicBezTo>
                  <a:pt x="2144" y="1032"/>
                  <a:pt x="2584" y="516"/>
                  <a:pt x="3024" y="0"/>
                </a:cubicBezTo>
              </a:path>
            </a:pathLst>
          </a:custGeom>
          <a:noFill/>
          <a:ln w="28575" cmpd="sng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>
            <a:off x="3429000" y="2667000"/>
            <a:ext cx="0" cy="32766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2819400" y="6019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Times" pitchFamily="18" charset="0"/>
              </a:rPr>
              <a:t>Next Evaluation</a:t>
            </a: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3733800" y="2133600"/>
            <a:ext cx="186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ru-RU">
              <a:latin typeface="Times" pitchFamily="18" charset="0"/>
            </a:endParaRP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3124200" y="2057400"/>
            <a:ext cx="186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" pitchFamily="18" charset="0"/>
              </a:rPr>
              <a:t>Action #1</a:t>
            </a:r>
          </a:p>
        </p:txBody>
      </p:sp>
      <p:sp>
        <p:nvSpPr>
          <p:cNvPr id="63502" name="Freeform 14"/>
          <p:cNvSpPr>
            <a:spLocks/>
          </p:cNvSpPr>
          <p:nvPr/>
        </p:nvSpPr>
        <p:spPr bwMode="auto">
          <a:xfrm>
            <a:off x="2209800" y="3022600"/>
            <a:ext cx="4572000" cy="2463800"/>
          </a:xfrm>
          <a:custGeom>
            <a:avLst/>
            <a:gdLst>
              <a:gd name="T0" fmla="*/ 0 w 2660"/>
              <a:gd name="T1" fmla="*/ 2147483647 h 1277"/>
              <a:gd name="T2" fmla="*/ 91582660 w 2660"/>
              <a:gd name="T3" fmla="*/ 2147483647 h 1277"/>
              <a:gd name="T4" fmla="*/ 200889555 w 2660"/>
              <a:gd name="T5" fmla="*/ 2147483647 h 1277"/>
              <a:gd name="T6" fmla="*/ 348602968 w 2660"/>
              <a:gd name="T7" fmla="*/ 2147483647 h 1277"/>
              <a:gd name="T8" fmla="*/ 694251325 w 2660"/>
              <a:gd name="T9" fmla="*/ 2147483647 h 1277"/>
              <a:gd name="T10" fmla="*/ 806514550 w 2660"/>
              <a:gd name="T11" fmla="*/ 2147483647 h 1277"/>
              <a:gd name="T12" fmla="*/ 877416645 w 2660"/>
              <a:gd name="T13" fmla="*/ 2147483647 h 1277"/>
              <a:gd name="T14" fmla="*/ 915821445 w 2660"/>
              <a:gd name="T15" fmla="*/ 2077128102 h 1277"/>
              <a:gd name="T16" fmla="*/ 1155117519 w 2660"/>
              <a:gd name="T17" fmla="*/ 1753274423 h 1277"/>
              <a:gd name="T18" fmla="*/ 1246698460 w 2660"/>
              <a:gd name="T19" fmla="*/ 1544818035 h 1277"/>
              <a:gd name="T20" fmla="*/ 1356007074 w 2660"/>
              <a:gd name="T21" fmla="*/ 1451757010 h 1277"/>
              <a:gd name="T22" fmla="*/ 1521444722 w 2660"/>
              <a:gd name="T23" fmla="*/ 1220964355 h 1277"/>
              <a:gd name="T24" fmla="*/ 1683929477 w 2660"/>
              <a:gd name="T25" fmla="*/ 967837363 h 1277"/>
              <a:gd name="T26" fmla="*/ 1722335995 w 2660"/>
              <a:gd name="T27" fmla="*/ 874776338 h 1277"/>
              <a:gd name="T28" fmla="*/ 1813916937 w 2660"/>
              <a:gd name="T29" fmla="*/ 785437059 h 1277"/>
              <a:gd name="T30" fmla="*/ 1997082257 w 2660"/>
              <a:gd name="T31" fmla="*/ 554644405 h 1277"/>
              <a:gd name="T32" fmla="*/ 2147483647 w 2660"/>
              <a:gd name="T33" fmla="*/ 160065967 h 1277"/>
              <a:gd name="T34" fmla="*/ 2147483647 w 2660"/>
              <a:gd name="T35" fmla="*/ 22334337 h 1277"/>
              <a:gd name="T36" fmla="*/ 2147483647 w 2660"/>
              <a:gd name="T37" fmla="*/ 0 h 1277"/>
              <a:gd name="T38" fmla="*/ 2147483647 w 2660"/>
              <a:gd name="T39" fmla="*/ 67004941 h 1277"/>
              <a:gd name="T40" fmla="*/ 2147483647 w 2660"/>
              <a:gd name="T41" fmla="*/ 297795667 h 1277"/>
              <a:gd name="T42" fmla="*/ 2147483647 w 2660"/>
              <a:gd name="T43" fmla="*/ 439249042 h 1277"/>
              <a:gd name="T44" fmla="*/ 2147483647 w 2660"/>
              <a:gd name="T45" fmla="*/ 714710371 h 1277"/>
              <a:gd name="T46" fmla="*/ 2147483647 w 2660"/>
              <a:gd name="T47" fmla="*/ 1016229714 h 1277"/>
              <a:gd name="T48" fmla="*/ 2147483647 w 2660"/>
              <a:gd name="T49" fmla="*/ 1384752068 h 1277"/>
              <a:gd name="T50" fmla="*/ 2147483647 w 2660"/>
              <a:gd name="T51" fmla="*/ 1500147431 h 1277"/>
              <a:gd name="T52" fmla="*/ 2147483647 w 2660"/>
              <a:gd name="T53" fmla="*/ 1686271411 h 1277"/>
              <a:gd name="T54" fmla="*/ 2147483647 w 2660"/>
              <a:gd name="T55" fmla="*/ 2032459428 h 1277"/>
              <a:gd name="T56" fmla="*/ 2147483647 w 2660"/>
              <a:gd name="T57" fmla="*/ 2147483647 h 1277"/>
              <a:gd name="T58" fmla="*/ 2147483647 w 2660"/>
              <a:gd name="T59" fmla="*/ 2147483647 h 1277"/>
              <a:gd name="T60" fmla="*/ 2147483647 w 2660"/>
              <a:gd name="T61" fmla="*/ 2147483647 h 1277"/>
              <a:gd name="T62" fmla="*/ 2147483647 w 2660"/>
              <a:gd name="T63" fmla="*/ 2147483647 h 1277"/>
              <a:gd name="T64" fmla="*/ 2147483647 w 2660"/>
              <a:gd name="T65" fmla="*/ 2147483647 h 1277"/>
              <a:gd name="T66" fmla="*/ 2147483647 w 2660"/>
              <a:gd name="T67" fmla="*/ 2147483647 h 1277"/>
              <a:gd name="T68" fmla="*/ 2147483647 w 2660"/>
              <a:gd name="T69" fmla="*/ 2147483647 h 1277"/>
              <a:gd name="T70" fmla="*/ 2147483647 w 2660"/>
              <a:gd name="T71" fmla="*/ 2147483647 h 1277"/>
              <a:gd name="T72" fmla="*/ 2147483647 w 2660"/>
              <a:gd name="T73" fmla="*/ 2147483647 h 127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660" h="1277">
                <a:moveTo>
                  <a:pt x="0" y="899"/>
                </a:moveTo>
                <a:cubicBezTo>
                  <a:pt x="6" y="879"/>
                  <a:pt x="13" y="861"/>
                  <a:pt x="31" y="849"/>
                </a:cubicBezTo>
                <a:cubicBezTo>
                  <a:pt x="42" y="840"/>
                  <a:pt x="68" y="825"/>
                  <a:pt x="68" y="825"/>
                </a:cubicBezTo>
                <a:cubicBezTo>
                  <a:pt x="84" y="798"/>
                  <a:pt x="93" y="800"/>
                  <a:pt x="118" y="781"/>
                </a:cubicBezTo>
                <a:cubicBezTo>
                  <a:pt x="161" y="746"/>
                  <a:pt x="181" y="683"/>
                  <a:pt x="235" y="663"/>
                </a:cubicBezTo>
                <a:cubicBezTo>
                  <a:pt x="250" y="648"/>
                  <a:pt x="260" y="630"/>
                  <a:pt x="273" y="614"/>
                </a:cubicBezTo>
                <a:cubicBezTo>
                  <a:pt x="281" y="602"/>
                  <a:pt x="288" y="589"/>
                  <a:pt x="297" y="577"/>
                </a:cubicBezTo>
                <a:cubicBezTo>
                  <a:pt x="301" y="570"/>
                  <a:pt x="310" y="558"/>
                  <a:pt x="310" y="558"/>
                </a:cubicBezTo>
                <a:cubicBezTo>
                  <a:pt x="322" y="518"/>
                  <a:pt x="357" y="493"/>
                  <a:pt x="391" y="471"/>
                </a:cubicBezTo>
                <a:cubicBezTo>
                  <a:pt x="396" y="453"/>
                  <a:pt x="405" y="423"/>
                  <a:pt x="422" y="415"/>
                </a:cubicBezTo>
                <a:cubicBezTo>
                  <a:pt x="442" y="404"/>
                  <a:pt x="445" y="406"/>
                  <a:pt x="459" y="390"/>
                </a:cubicBezTo>
                <a:cubicBezTo>
                  <a:pt x="477" y="367"/>
                  <a:pt x="487" y="338"/>
                  <a:pt x="515" y="328"/>
                </a:cubicBezTo>
                <a:cubicBezTo>
                  <a:pt x="532" y="305"/>
                  <a:pt x="554" y="284"/>
                  <a:pt x="570" y="260"/>
                </a:cubicBezTo>
                <a:cubicBezTo>
                  <a:pt x="574" y="252"/>
                  <a:pt x="576" y="242"/>
                  <a:pt x="583" y="235"/>
                </a:cubicBezTo>
                <a:cubicBezTo>
                  <a:pt x="591" y="224"/>
                  <a:pt x="604" y="219"/>
                  <a:pt x="614" y="211"/>
                </a:cubicBezTo>
                <a:cubicBezTo>
                  <a:pt x="624" y="176"/>
                  <a:pt x="641" y="159"/>
                  <a:pt x="676" y="149"/>
                </a:cubicBezTo>
                <a:cubicBezTo>
                  <a:pt x="713" y="108"/>
                  <a:pt x="744" y="60"/>
                  <a:pt x="800" y="43"/>
                </a:cubicBezTo>
                <a:cubicBezTo>
                  <a:pt x="847" y="11"/>
                  <a:pt x="823" y="22"/>
                  <a:pt x="874" y="6"/>
                </a:cubicBezTo>
                <a:cubicBezTo>
                  <a:pt x="880" y="3"/>
                  <a:pt x="893" y="0"/>
                  <a:pt x="893" y="0"/>
                </a:cubicBezTo>
                <a:cubicBezTo>
                  <a:pt x="1005" y="4"/>
                  <a:pt x="1021" y="4"/>
                  <a:pt x="1104" y="18"/>
                </a:cubicBezTo>
                <a:cubicBezTo>
                  <a:pt x="1129" y="46"/>
                  <a:pt x="1153" y="68"/>
                  <a:pt x="1191" y="80"/>
                </a:cubicBezTo>
                <a:cubicBezTo>
                  <a:pt x="1212" y="103"/>
                  <a:pt x="1235" y="107"/>
                  <a:pt x="1265" y="118"/>
                </a:cubicBezTo>
                <a:cubicBezTo>
                  <a:pt x="1299" y="144"/>
                  <a:pt x="1327" y="177"/>
                  <a:pt x="1370" y="192"/>
                </a:cubicBezTo>
                <a:cubicBezTo>
                  <a:pt x="1409" y="222"/>
                  <a:pt x="1433" y="259"/>
                  <a:pt x="1482" y="273"/>
                </a:cubicBezTo>
                <a:cubicBezTo>
                  <a:pt x="1525" y="300"/>
                  <a:pt x="1579" y="339"/>
                  <a:pt x="1618" y="372"/>
                </a:cubicBezTo>
                <a:cubicBezTo>
                  <a:pt x="1628" y="380"/>
                  <a:pt x="1633" y="393"/>
                  <a:pt x="1643" y="403"/>
                </a:cubicBezTo>
                <a:cubicBezTo>
                  <a:pt x="1659" y="420"/>
                  <a:pt x="1674" y="438"/>
                  <a:pt x="1693" y="453"/>
                </a:cubicBezTo>
                <a:cubicBezTo>
                  <a:pt x="1735" y="484"/>
                  <a:pt x="1803" y="507"/>
                  <a:pt x="1842" y="546"/>
                </a:cubicBezTo>
                <a:cubicBezTo>
                  <a:pt x="1884" y="588"/>
                  <a:pt x="1927" y="630"/>
                  <a:pt x="1978" y="663"/>
                </a:cubicBezTo>
                <a:cubicBezTo>
                  <a:pt x="2011" y="714"/>
                  <a:pt x="2052" y="741"/>
                  <a:pt x="2102" y="775"/>
                </a:cubicBezTo>
                <a:cubicBezTo>
                  <a:pt x="2133" y="796"/>
                  <a:pt x="2110" y="797"/>
                  <a:pt x="2146" y="825"/>
                </a:cubicBezTo>
                <a:cubicBezTo>
                  <a:pt x="2164" y="839"/>
                  <a:pt x="2188" y="848"/>
                  <a:pt x="2208" y="862"/>
                </a:cubicBezTo>
                <a:cubicBezTo>
                  <a:pt x="2258" y="896"/>
                  <a:pt x="2286" y="948"/>
                  <a:pt x="2350" y="961"/>
                </a:cubicBezTo>
                <a:cubicBezTo>
                  <a:pt x="2383" y="1001"/>
                  <a:pt x="2417" y="1024"/>
                  <a:pt x="2456" y="1060"/>
                </a:cubicBezTo>
                <a:cubicBezTo>
                  <a:pt x="2465" y="1068"/>
                  <a:pt x="2533" y="1139"/>
                  <a:pt x="2561" y="1166"/>
                </a:cubicBezTo>
                <a:cubicBezTo>
                  <a:pt x="2588" y="1192"/>
                  <a:pt x="2607" y="1220"/>
                  <a:pt x="2629" y="1252"/>
                </a:cubicBezTo>
                <a:cubicBezTo>
                  <a:pt x="2636" y="1262"/>
                  <a:pt x="2660" y="1277"/>
                  <a:pt x="2660" y="1277"/>
                </a:cubicBezTo>
              </a:path>
            </a:pathLst>
          </a:custGeom>
          <a:noFill/>
          <a:ln w="38100" cmpd="sng">
            <a:solidFill>
              <a:srgbClr val="99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4953000" y="2438400"/>
            <a:ext cx="1395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" pitchFamily="18" charset="0"/>
              </a:rPr>
              <a:t>Action #2</a:t>
            </a:r>
          </a:p>
        </p:txBody>
      </p:sp>
      <p:sp>
        <p:nvSpPr>
          <p:cNvPr id="63504" name="Text Box 16"/>
          <p:cNvSpPr txBox="1">
            <a:spLocks noChangeArrowheads="1"/>
          </p:cNvSpPr>
          <p:nvPr/>
        </p:nvSpPr>
        <p:spPr bwMode="auto">
          <a:xfrm>
            <a:off x="1447800" y="32766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>
                <a:latin typeface="Times" pitchFamily="18" charset="0"/>
              </a:rPr>
              <a:t>Actual</a:t>
            </a:r>
          </a:p>
        </p:txBody>
      </p:sp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6781800" y="2971800"/>
            <a:ext cx="1131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>
                <a:latin typeface="Times" pitchFamily="18" charset="0"/>
              </a:rPr>
              <a:t>Desired</a:t>
            </a:r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>
            <a:off x="1752600" y="3810000"/>
            <a:ext cx="152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 flipH="1" flipV="1">
            <a:off x="7239000" y="2514600"/>
            <a:ext cx="76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>
            <a:off x="3962400" y="2514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3509" name="Line 21"/>
          <p:cNvSpPr>
            <a:spLocks noChangeShapeType="1"/>
          </p:cNvSpPr>
          <p:nvPr/>
        </p:nvSpPr>
        <p:spPr bwMode="auto">
          <a:xfrm>
            <a:off x="5562600" y="2895600"/>
            <a:ext cx="381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09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179388" y="1412875"/>
            <a:ext cx="8785225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Women represent </a:t>
            </a:r>
            <a:r>
              <a:rPr lang="en-US" sz="2400" b="1" dirty="0" smtClean="0">
                <a:solidFill>
                  <a:schemeClr val="tx2"/>
                </a:solidFill>
              </a:rPr>
              <a:t>about 7% </a:t>
            </a:r>
            <a:r>
              <a:rPr lang="en-US" sz="2400" smtClean="0">
                <a:solidFill>
                  <a:schemeClr val="tx2"/>
                </a:solidFill>
              </a:rPr>
              <a:t>of CEO </a:t>
            </a:r>
            <a:r>
              <a:rPr lang="en-US" sz="2400" dirty="0" smtClean="0">
                <a:solidFill>
                  <a:schemeClr val="tx2"/>
                </a:solidFill>
              </a:rPr>
              <a:t>registered in the Russian Chemists Union. </a:t>
            </a:r>
            <a:endParaRPr lang="ru-RU" sz="2400" dirty="0">
              <a:solidFill>
                <a:schemeClr val="tx2"/>
              </a:solidFill>
            </a:endParaRPr>
          </a:p>
          <a:p>
            <a:endParaRPr lang="ru-RU" sz="2400" dirty="0">
              <a:solidFill>
                <a:schemeClr val="tx2"/>
              </a:solidFill>
            </a:endParaRPr>
          </a:p>
          <a:p>
            <a:endParaRPr lang="ru-RU" sz="2400" b="1" dirty="0">
              <a:solidFill>
                <a:schemeClr val="tx2"/>
              </a:solidFill>
            </a:endParaRPr>
          </a:p>
          <a:p>
            <a:r>
              <a:rPr lang="en-US" sz="2400" b="1" i="1" u="sng" dirty="0" smtClean="0">
                <a:solidFill>
                  <a:schemeClr val="tx2"/>
                </a:solidFill>
              </a:rPr>
              <a:t>According to the statistics of the Russian </a:t>
            </a:r>
            <a:r>
              <a:rPr lang="en-US" sz="2400" b="1" i="1" u="sng" dirty="0" err="1" smtClean="0">
                <a:solidFill>
                  <a:schemeClr val="tx2"/>
                </a:solidFill>
              </a:rPr>
              <a:t>Labour</a:t>
            </a:r>
            <a:r>
              <a:rPr lang="en-US" sz="2400" b="1" i="1" u="sng" dirty="0" smtClean="0">
                <a:solidFill>
                  <a:schemeClr val="tx2"/>
                </a:solidFill>
              </a:rPr>
              <a:t> Union of Chemical Industry (year </a:t>
            </a:r>
            <a:r>
              <a:rPr lang="ru-RU" sz="2400" b="1" i="1" u="sng" dirty="0" smtClean="0">
                <a:solidFill>
                  <a:schemeClr val="tx2"/>
                </a:solidFill>
              </a:rPr>
              <a:t>2011</a:t>
            </a:r>
            <a:r>
              <a:rPr lang="en-US" sz="2400" b="1" i="1" u="sng" dirty="0" smtClean="0">
                <a:solidFill>
                  <a:schemeClr val="tx2"/>
                </a:solidFill>
              </a:rPr>
              <a:t>)</a:t>
            </a:r>
            <a:r>
              <a:rPr lang="ru-RU" sz="2400" b="1" i="1" u="sng" dirty="0" smtClean="0">
                <a:solidFill>
                  <a:schemeClr val="tx2"/>
                </a:solidFill>
              </a:rPr>
              <a:t> </a:t>
            </a:r>
            <a:r>
              <a:rPr lang="ru-RU" sz="2400" b="1" i="1" u="sng" dirty="0">
                <a:solidFill>
                  <a:schemeClr val="tx2"/>
                </a:solidFill>
              </a:rPr>
              <a:t>: </a:t>
            </a:r>
          </a:p>
          <a:p>
            <a:endParaRPr lang="ru-RU" sz="2400" b="1" i="1" u="sng" dirty="0">
              <a:solidFill>
                <a:schemeClr val="tx2"/>
              </a:solidFill>
            </a:endParaRPr>
          </a:p>
          <a:p>
            <a:r>
              <a:rPr lang="ru-RU" sz="2800" b="1" dirty="0">
                <a:solidFill>
                  <a:schemeClr val="tx2"/>
                </a:solidFill>
              </a:rPr>
              <a:t>413</a:t>
            </a:r>
            <a:r>
              <a:rPr lang="ru-RU" sz="2800" dirty="0">
                <a:solidFill>
                  <a:srgbClr val="3276C8"/>
                </a:solidFill>
              </a:rPr>
              <a:t>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industrial enterprises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400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Female employers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- </a:t>
            </a:r>
            <a:r>
              <a:rPr lang="ru-RU" sz="2800" b="1" dirty="0">
                <a:solidFill>
                  <a:schemeClr val="tx2"/>
                </a:solidFill>
              </a:rPr>
              <a:t>43%</a:t>
            </a:r>
          </a:p>
          <a:p>
            <a:endParaRPr lang="ru-RU" sz="2800" b="1" dirty="0">
              <a:solidFill>
                <a:schemeClr val="tx2"/>
              </a:solidFill>
            </a:endParaRPr>
          </a:p>
          <a:p>
            <a:r>
              <a:rPr lang="ru-RU" sz="2400" b="1" dirty="0">
                <a:solidFill>
                  <a:schemeClr val="tx2"/>
                </a:solidFill>
              </a:rPr>
              <a:t>615 </a:t>
            </a:r>
            <a:r>
              <a:rPr lang="en-US" sz="2400" b="1" dirty="0" smtClean="0">
                <a:solidFill>
                  <a:schemeClr val="tx2"/>
                </a:solidFill>
              </a:rPr>
              <a:t>accidents </a:t>
            </a:r>
            <a:r>
              <a:rPr lang="ru-RU" sz="2400" b="1" dirty="0" smtClean="0">
                <a:solidFill>
                  <a:schemeClr val="tx2"/>
                </a:solidFill>
              </a:rPr>
              <a:t>- </a:t>
            </a:r>
            <a:r>
              <a:rPr lang="ru-RU" sz="2400" b="1" dirty="0">
                <a:solidFill>
                  <a:schemeClr val="tx2"/>
                </a:solidFill>
              </a:rPr>
              <a:t>27% </a:t>
            </a:r>
            <a:r>
              <a:rPr lang="en-US" sz="2400" b="1" dirty="0" smtClean="0">
                <a:solidFill>
                  <a:schemeClr val="tx2"/>
                </a:solidFill>
              </a:rPr>
              <a:t>of women among injured persons </a:t>
            </a:r>
            <a:endParaRPr lang="ru-RU" sz="2400" b="1" dirty="0">
              <a:solidFill>
                <a:schemeClr val="tx2"/>
              </a:solidFill>
            </a:endParaRPr>
          </a:p>
          <a:p>
            <a:endParaRPr lang="ru-RU" sz="2400" dirty="0">
              <a:solidFill>
                <a:schemeClr val="tx2"/>
              </a:solidFill>
            </a:endParaRPr>
          </a:p>
          <a:p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" y="-31901"/>
            <a:ext cx="9145666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93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371600"/>
          </a:xfrm>
          <a:extLst/>
        </p:spPr>
        <p:txBody>
          <a:bodyPr/>
          <a:lstStyle/>
          <a:p>
            <a:pPr>
              <a:defRPr/>
            </a:pPr>
            <a:r>
              <a:rPr lang="en-US" sz="4000"/>
              <a:t>Difficult Problems Become Easy with Greater Time Horizon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1371600" y="1676400"/>
            <a:ext cx="6705600" cy="411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371600" y="5791200"/>
            <a:ext cx="1120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" pitchFamily="18" charset="0"/>
              </a:rPr>
              <a:t>Now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7086600" y="57912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" pitchFamily="18" charset="0"/>
              </a:rPr>
              <a:t>Future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 rot="-5400000">
            <a:off x="-50006" y="3283744"/>
            <a:ext cx="1887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>
                <a:latin typeface="Times" pitchFamily="18" charset="0"/>
              </a:rPr>
              <a:t>Better -------&gt;</a:t>
            </a:r>
          </a:p>
        </p:txBody>
      </p:sp>
      <p:sp>
        <p:nvSpPr>
          <p:cNvPr id="64519" name="Oval 7"/>
          <p:cNvSpPr>
            <a:spLocks noChangeArrowheads="1"/>
          </p:cNvSpPr>
          <p:nvPr/>
        </p:nvSpPr>
        <p:spPr bwMode="auto">
          <a:xfrm>
            <a:off x="1828800" y="45720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4520" name="Oval 8"/>
          <p:cNvSpPr>
            <a:spLocks noChangeArrowheads="1"/>
          </p:cNvSpPr>
          <p:nvPr/>
        </p:nvSpPr>
        <p:spPr bwMode="auto">
          <a:xfrm>
            <a:off x="6934200" y="2057400"/>
            <a:ext cx="381000" cy="3810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4521" name="Freeform 9"/>
          <p:cNvSpPr>
            <a:spLocks/>
          </p:cNvSpPr>
          <p:nvPr/>
        </p:nvSpPr>
        <p:spPr bwMode="auto">
          <a:xfrm>
            <a:off x="2209800" y="2362200"/>
            <a:ext cx="4800600" cy="3073400"/>
          </a:xfrm>
          <a:custGeom>
            <a:avLst/>
            <a:gdLst>
              <a:gd name="T0" fmla="*/ 0 w 3024"/>
              <a:gd name="T1" fmla="*/ 2147483647 h 1936"/>
              <a:gd name="T2" fmla="*/ 846772500 w 3024"/>
              <a:gd name="T3" fmla="*/ 2147483647 h 1936"/>
              <a:gd name="T4" fmla="*/ 2056447500 w 3024"/>
              <a:gd name="T5" fmla="*/ 2147483647 h 1936"/>
              <a:gd name="T6" fmla="*/ 2147483647 w 3024"/>
              <a:gd name="T7" fmla="*/ 2147483647 h 1936"/>
              <a:gd name="T8" fmla="*/ 2147483647 w 3024"/>
              <a:gd name="T9" fmla="*/ 0 h 19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24" h="1936">
                <a:moveTo>
                  <a:pt x="0" y="1536"/>
                </a:moveTo>
                <a:cubicBezTo>
                  <a:pt x="100" y="1604"/>
                  <a:pt x="200" y="1672"/>
                  <a:pt x="336" y="1728"/>
                </a:cubicBezTo>
                <a:cubicBezTo>
                  <a:pt x="472" y="1784"/>
                  <a:pt x="576" y="1936"/>
                  <a:pt x="816" y="1872"/>
                </a:cubicBezTo>
                <a:cubicBezTo>
                  <a:pt x="1056" y="1808"/>
                  <a:pt x="1408" y="1656"/>
                  <a:pt x="1776" y="1344"/>
                </a:cubicBezTo>
                <a:cubicBezTo>
                  <a:pt x="2144" y="1032"/>
                  <a:pt x="2584" y="516"/>
                  <a:pt x="3024" y="0"/>
                </a:cubicBezTo>
              </a:path>
            </a:pathLst>
          </a:custGeom>
          <a:noFill/>
          <a:ln w="28575" cmpd="sng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2819400" y="6019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Times" pitchFamily="18" charset="0"/>
              </a:rPr>
              <a:t>Next Evaluation</a:t>
            </a:r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1905000" y="2057400"/>
            <a:ext cx="186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" pitchFamily="18" charset="0"/>
              </a:rPr>
              <a:t>Action #1</a:t>
            </a:r>
          </a:p>
        </p:txBody>
      </p:sp>
      <p:sp>
        <p:nvSpPr>
          <p:cNvPr id="64524" name="Freeform 12"/>
          <p:cNvSpPr>
            <a:spLocks/>
          </p:cNvSpPr>
          <p:nvPr/>
        </p:nvSpPr>
        <p:spPr bwMode="auto">
          <a:xfrm>
            <a:off x="2209800" y="3022600"/>
            <a:ext cx="4572000" cy="2463800"/>
          </a:xfrm>
          <a:custGeom>
            <a:avLst/>
            <a:gdLst>
              <a:gd name="T0" fmla="*/ 0 w 2660"/>
              <a:gd name="T1" fmla="*/ 2147483647 h 1277"/>
              <a:gd name="T2" fmla="*/ 91582660 w 2660"/>
              <a:gd name="T3" fmla="*/ 2147483647 h 1277"/>
              <a:gd name="T4" fmla="*/ 200889555 w 2660"/>
              <a:gd name="T5" fmla="*/ 2147483647 h 1277"/>
              <a:gd name="T6" fmla="*/ 348602968 w 2660"/>
              <a:gd name="T7" fmla="*/ 2147483647 h 1277"/>
              <a:gd name="T8" fmla="*/ 694251325 w 2660"/>
              <a:gd name="T9" fmla="*/ 2147483647 h 1277"/>
              <a:gd name="T10" fmla="*/ 806514550 w 2660"/>
              <a:gd name="T11" fmla="*/ 2147483647 h 1277"/>
              <a:gd name="T12" fmla="*/ 877416645 w 2660"/>
              <a:gd name="T13" fmla="*/ 2147483647 h 1277"/>
              <a:gd name="T14" fmla="*/ 915821445 w 2660"/>
              <a:gd name="T15" fmla="*/ 2077128102 h 1277"/>
              <a:gd name="T16" fmla="*/ 1155117519 w 2660"/>
              <a:gd name="T17" fmla="*/ 1753274423 h 1277"/>
              <a:gd name="T18" fmla="*/ 1246698460 w 2660"/>
              <a:gd name="T19" fmla="*/ 1544818035 h 1277"/>
              <a:gd name="T20" fmla="*/ 1356007074 w 2660"/>
              <a:gd name="T21" fmla="*/ 1451757010 h 1277"/>
              <a:gd name="T22" fmla="*/ 1521444722 w 2660"/>
              <a:gd name="T23" fmla="*/ 1220964355 h 1277"/>
              <a:gd name="T24" fmla="*/ 1683929477 w 2660"/>
              <a:gd name="T25" fmla="*/ 967837363 h 1277"/>
              <a:gd name="T26" fmla="*/ 1722335995 w 2660"/>
              <a:gd name="T27" fmla="*/ 874776338 h 1277"/>
              <a:gd name="T28" fmla="*/ 1813916937 w 2660"/>
              <a:gd name="T29" fmla="*/ 785437059 h 1277"/>
              <a:gd name="T30" fmla="*/ 1997082257 w 2660"/>
              <a:gd name="T31" fmla="*/ 554644405 h 1277"/>
              <a:gd name="T32" fmla="*/ 2147483647 w 2660"/>
              <a:gd name="T33" fmla="*/ 160065967 h 1277"/>
              <a:gd name="T34" fmla="*/ 2147483647 w 2660"/>
              <a:gd name="T35" fmla="*/ 22334337 h 1277"/>
              <a:gd name="T36" fmla="*/ 2147483647 w 2660"/>
              <a:gd name="T37" fmla="*/ 0 h 1277"/>
              <a:gd name="T38" fmla="*/ 2147483647 w 2660"/>
              <a:gd name="T39" fmla="*/ 67004941 h 1277"/>
              <a:gd name="T40" fmla="*/ 2147483647 w 2660"/>
              <a:gd name="T41" fmla="*/ 297795667 h 1277"/>
              <a:gd name="T42" fmla="*/ 2147483647 w 2660"/>
              <a:gd name="T43" fmla="*/ 439249042 h 1277"/>
              <a:gd name="T44" fmla="*/ 2147483647 w 2660"/>
              <a:gd name="T45" fmla="*/ 714710371 h 1277"/>
              <a:gd name="T46" fmla="*/ 2147483647 w 2660"/>
              <a:gd name="T47" fmla="*/ 1016229714 h 1277"/>
              <a:gd name="T48" fmla="*/ 2147483647 w 2660"/>
              <a:gd name="T49" fmla="*/ 1384752068 h 1277"/>
              <a:gd name="T50" fmla="*/ 2147483647 w 2660"/>
              <a:gd name="T51" fmla="*/ 1500147431 h 1277"/>
              <a:gd name="T52" fmla="*/ 2147483647 w 2660"/>
              <a:gd name="T53" fmla="*/ 1686271411 h 1277"/>
              <a:gd name="T54" fmla="*/ 2147483647 w 2660"/>
              <a:gd name="T55" fmla="*/ 2032459428 h 1277"/>
              <a:gd name="T56" fmla="*/ 2147483647 w 2660"/>
              <a:gd name="T57" fmla="*/ 2147483647 h 1277"/>
              <a:gd name="T58" fmla="*/ 2147483647 w 2660"/>
              <a:gd name="T59" fmla="*/ 2147483647 h 1277"/>
              <a:gd name="T60" fmla="*/ 2147483647 w 2660"/>
              <a:gd name="T61" fmla="*/ 2147483647 h 1277"/>
              <a:gd name="T62" fmla="*/ 2147483647 w 2660"/>
              <a:gd name="T63" fmla="*/ 2147483647 h 1277"/>
              <a:gd name="T64" fmla="*/ 2147483647 w 2660"/>
              <a:gd name="T65" fmla="*/ 2147483647 h 1277"/>
              <a:gd name="T66" fmla="*/ 2147483647 w 2660"/>
              <a:gd name="T67" fmla="*/ 2147483647 h 1277"/>
              <a:gd name="T68" fmla="*/ 2147483647 w 2660"/>
              <a:gd name="T69" fmla="*/ 2147483647 h 1277"/>
              <a:gd name="T70" fmla="*/ 2147483647 w 2660"/>
              <a:gd name="T71" fmla="*/ 2147483647 h 1277"/>
              <a:gd name="T72" fmla="*/ 2147483647 w 2660"/>
              <a:gd name="T73" fmla="*/ 2147483647 h 127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660" h="1277">
                <a:moveTo>
                  <a:pt x="0" y="899"/>
                </a:moveTo>
                <a:cubicBezTo>
                  <a:pt x="6" y="879"/>
                  <a:pt x="13" y="861"/>
                  <a:pt x="31" y="849"/>
                </a:cubicBezTo>
                <a:cubicBezTo>
                  <a:pt x="42" y="840"/>
                  <a:pt x="68" y="825"/>
                  <a:pt x="68" y="825"/>
                </a:cubicBezTo>
                <a:cubicBezTo>
                  <a:pt x="84" y="798"/>
                  <a:pt x="93" y="800"/>
                  <a:pt x="118" y="781"/>
                </a:cubicBezTo>
                <a:cubicBezTo>
                  <a:pt x="161" y="746"/>
                  <a:pt x="181" y="683"/>
                  <a:pt x="235" y="663"/>
                </a:cubicBezTo>
                <a:cubicBezTo>
                  <a:pt x="250" y="648"/>
                  <a:pt x="260" y="630"/>
                  <a:pt x="273" y="614"/>
                </a:cubicBezTo>
                <a:cubicBezTo>
                  <a:pt x="281" y="602"/>
                  <a:pt x="288" y="589"/>
                  <a:pt x="297" y="577"/>
                </a:cubicBezTo>
                <a:cubicBezTo>
                  <a:pt x="301" y="570"/>
                  <a:pt x="310" y="558"/>
                  <a:pt x="310" y="558"/>
                </a:cubicBezTo>
                <a:cubicBezTo>
                  <a:pt x="322" y="518"/>
                  <a:pt x="357" y="493"/>
                  <a:pt x="391" y="471"/>
                </a:cubicBezTo>
                <a:cubicBezTo>
                  <a:pt x="396" y="453"/>
                  <a:pt x="405" y="423"/>
                  <a:pt x="422" y="415"/>
                </a:cubicBezTo>
                <a:cubicBezTo>
                  <a:pt x="442" y="404"/>
                  <a:pt x="445" y="406"/>
                  <a:pt x="459" y="390"/>
                </a:cubicBezTo>
                <a:cubicBezTo>
                  <a:pt x="477" y="367"/>
                  <a:pt x="487" y="338"/>
                  <a:pt x="515" y="328"/>
                </a:cubicBezTo>
                <a:cubicBezTo>
                  <a:pt x="532" y="305"/>
                  <a:pt x="554" y="284"/>
                  <a:pt x="570" y="260"/>
                </a:cubicBezTo>
                <a:cubicBezTo>
                  <a:pt x="574" y="252"/>
                  <a:pt x="576" y="242"/>
                  <a:pt x="583" y="235"/>
                </a:cubicBezTo>
                <a:cubicBezTo>
                  <a:pt x="591" y="224"/>
                  <a:pt x="604" y="219"/>
                  <a:pt x="614" y="211"/>
                </a:cubicBezTo>
                <a:cubicBezTo>
                  <a:pt x="624" y="176"/>
                  <a:pt x="641" y="159"/>
                  <a:pt x="676" y="149"/>
                </a:cubicBezTo>
                <a:cubicBezTo>
                  <a:pt x="713" y="108"/>
                  <a:pt x="744" y="60"/>
                  <a:pt x="800" y="43"/>
                </a:cubicBezTo>
                <a:cubicBezTo>
                  <a:pt x="847" y="11"/>
                  <a:pt x="823" y="22"/>
                  <a:pt x="874" y="6"/>
                </a:cubicBezTo>
                <a:cubicBezTo>
                  <a:pt x="880" y="3"/>
                  <a:pt x="893" y="0"/>
                  <a:pt x="893" y="0"/>
                </a:cubicBezTo>
                <a:cubicBezTo>
                  <a:pt x="1005" y="4"/>
                  <a:pt x="1021" y="4"/>
                  <a:pt x="1104" y="18"/>
                </a:cubicBezTo>
                <a:cubicBezTo>
                  <a:pt x="1129" y="46"/>
                  <a:pt x="1153" y="68"/>
                  <a:pt x="1191" y="80"/>
                </a:cubicBezTo>
                <a:cubicBezTo>
                  <a:pt x="1212" y="103"/>
                  <a:pt x="1235" y="107"/>
                  <a:pt x="1265" y="118"/>
                </a:cubicBezTo>
                <a:cubicBezTo>
                  <a:pt x="1299" y="144"/>
                  <a:pt x="1327" y="177"/>
                  <a:pt x="1370" y="192"/>
                </a:cubicBezTo>
                <a:cubicBezTo>
                  <a:pt x="1409" y="222"/>
                  <a:pt x="1433" y="259"/>
                  <a:pt x="1482" y="273"/>
                </a:cubicBezTo>
                <a:cubicBezTo>
                  <a:pt x="1525" y="300"/>
                  <a:pt x="1579" y="339"/>
                  <a:pt x="1618" y="372"/>
                </a:cubicBezTo>
                <a:cubicBezTo>
                  <a:pt x="1628" y="380"/>
                  <a:pt x="1633" y="393"/>
                  <a:pt x="1643" y="403"/>
                </a:cubicBezTo>
                <a:cubicBezTo>
                  <a:pt x="1659" y="420"/>
                  <a:pt x="1674" y="438"/>
                  <a:pt x="1693" y="453"/>
                </a:cubicBezTo>
                <a:cubicBezTo>
                  <a:pt x="1735" y="484"/>
                  <a:pt x="1803" y="507"/>
                  <a:pt x="1842" y="546"/>
                </a:cubicBezTo>
                <a:cubicBezTo>
                  <a:pt x="1884" y="588"/>
                  <a:pt x="1927" y="630"/>
                  <a:pt x="1978" y="663"/>
                </a:cubicBezTo>
                <a:cubicBezTo>
                  <a:pt x="2011" y="714"/>
                  <a:pt x="2052" y="741"/>
                  <a:pt x="2102" y="775"/>
                </a:cubicBezTo>
                <a:cubicBezTo>
                  <a:pt x="2133" y="796"/>
                  <a:pt x="2110" y="797"/>
                  <a:pt x="2146" y="825"/>
                </a:cubicBezTo>
                <a:cubicBezTo>
                  <a:pt x="2164" y="839"/>
                  <a:pt x="2188" y="848"/>
                  <a:pt x="2208" y="862"/>
                </a:cubicBezTo>
                <a:cubicBezTo>
                  <a:pt x="2258" y="896"/>
                  <a:pt x="2286" y="948"/>
                  <a:pt x="2350" y="961"/>
                </a:cubicBezTo>
                <a:cubicBezTo>
                  <a:pt x="2383" y="1001"/>
                  <a:pt x="2417" y="1024"/>
                  <a:pt x="2456" y="1060"/>
                </a:cubicBezTo>
                <a:cubicBezTo>
                  <a:pt x="2465" y="1068"/>
                  <a:pt x="2533" y="1139"/>
                  <a:pt x="2561" y="1166"/>
                </a:cubicBezTo>
                <a:cubicBezTo>
                  <a:pt x="2588" y="1192"/>
                  <a:pt x="2607" y="1220"/>
                  <a:pt x="2629" y="1252"/>
                </a:cubicBezTo>
                <a:cubicBezTo>
                  <a:pt x="2636" y="1262"/>
                  <a:pt x="2660" y="1277"/>
                  <a:pt x="2660" y="1277"/>
                </a:cubicBezTo>
              </a:path>
            </a:pathLst>
          </a:custGeom>
          <a:noFill/>
          <a:ln w="38100" cmpd="sng">
            <a:solidFill>
              <a:srgbClr val="99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6629400" y="3810000"/>
            <a:ext cx="1395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" pitchFamily="18" charset="0"/>
              </a:rPr>
              <a:t>Action #2</a:t>
            </a:r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1447800" y="32766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>
                <a:latin typeface="Times" pitchFamily="18" charset="0"/>
              </a:rPr>
              <a:t>Actual</a:t>
            </a:r>
          </a:p>
        </p:txBody>
      </p:sp>
      <p:sp>
        <p:nvSpPr>
          <p:cNvPr id="64527" name="Text Box 15"/>
          <p:cNvSpPr txBox="1">
            <a:spLocks noChangeArrowheads="1"/>
          </p:cNvSpPr>
          <p:nvPr/>
        </p:nvSpPr>
        <p:spPr bwMode="auto">
          <a:xfrm>
            <a:off x="6781800" y="2971800"/>
            <a:ext cx="1131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>
                <a:latin typeface="Times" pitchFamily="18" charset="0"/>
              </a:rPr>
              <a:t>Desired</a:t>
            </a:r>
          </a:p>
        </p:txBody>
      </p:sp>
      <p:sp>
        <p:nvSpPr>
          <p:cNvPr id="64528" name="Line 16"/>
          <p:cNvSpPr>
            <a:spLocks noChangeShapeType="1"/>
          </p:cNvSpPr>
          <p:nvPr/>
        </p:nvSpPr>
        <p:spPr bwMode="auto">
          <a:xfrm>
            <a:off x="1752600" y="3810000"/>
            <a:ext cx="152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4529" name="Line 17"/>
          <p:cNvSpPr>
            <a:spLocks noChangeShapeType="1"/>
          </p:cNvSpPr>
          <p:nvPr/>
        </p:nvSpPr>
        <p:spPr bwMode="auto">
          <a:xfrm flipH="1" flipV="1">
            <a:off x="7239000" y="2514600"/>
            <a:ext cx="76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4530" name="Line 18"/>
          <p:cNvSpPr>
            <a:spLocks noChangeShapeType="1"/>
          </p:cNvSpPr>
          <p:nvPr/>
        </p:nvSpPr>
        <p:spPr bwMode="auto">
          <a:xfrm>
            <a:off x="2590800" y="2514600"/>
            <a:ext cx="5334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4531" name="Line 19"/>
          <p:cNvSpPr>
            <a:spLocks noChangeShapeType="1"/>
          </p:cNvSpPr>
          <p:nvPr/>
        </p:nvSpPr>
        <p:spPr bwMode="auto">
          <a:xfrm flipH="1" flipV="1">
            <a:off x="6172200" y="3505200"/>
            <a:ext cx="457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4532" name="Line 20"/>
          <p:cNvSpPr>
            <a:spLocks noChangeShapeType="1"/>
          </p:cNvSpPr>
          <p:nvPr/>
        </p:nvSpPr>
        <p:spPr bwMode="auto">
          <a:xfrm>
            <a:off x="5638800" y="2286000"/>
            <a:ext cx="0" cy="2667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4533" name="Line 21"/>
          <p:cNvSpPr>
            <a:spLocks noChangeShapeType="1"/>
          </p:cNvSpPr>
          <p:nvPr/>
        </p:nvSpPr>
        <p:spPr bwMode="auto">
          <a:xfrm>
            <a:off x="3429000" y="2362200"/>
            <a:ext cx="0" cy="3124200"/>
          </a:xfrm>
          <a:prstGeom prst="line">
            <a:avLst/>
          </a:prstGeom>
          <a:noFill/>
          <a:ln w="76200">
            <a:solidFill>
              <a:schemeClr val="accent2">
                <a:alpha val="36862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4534" name="Line 22"/>
          <p:cNvSpPr>
            <a:spLocks noChangeShapeType="1"/>
          </p:cNvSpPr>
          <p:nvPr/>
        </p:nvSpPr>
        <p:spPr bwMode="auto">
          <a:xfrm>
            <a:off x="3505200" y="274320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58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6818" y="260648"/>
            <a:ext cx="6471026" cy="1143000"/>
          </a:xfrm>
        </p:spPr>
        <p:txBody>
          <a:bodyPr/>
          <a:lstStyle/>
          <a:p>
            <a:r>
              <a:rPr lang="en-US" dirty="0" smtClean="0"/>
              <a:t>My co-authors</a:t>
            </a:r>
            <a:endParaRPr lang="ru-RU" dirty="0"/>
          </a:p>
        </p:txBody>
      </p:sp>
      <p:pic>
        <p:nvPicPr>
          <p:cNvPr id="1026" name="Picture 2" descr="G:\исслед\фото\rybakovamv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85008"/>
            <a:ext cx="2411760" cy="365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11560" y="2324154"/>
            <a:ext cx="5400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Marina V. </a:t>
            </a:r>
            <a:r>
              <a:rPr lang="en-US" dirty="0" err="1" smtClean="0">
                <a:latin typeface="Calibri" pitchFamily="34" charset="0"/>
              </a:rPr>
              <a:t>Rybakova</a:t>
            </a:r>
            <a:r>
              <a:rPr lang="en-US" dirty="0" smtClean="0">
                <a:latin typeface="Calibri" pitchFamily="34" charset="0"/>
              </a:rPr>
              <a:t>, Doctor of Sociology, professor, Department of Sociology, Institute of Chemistry and Problems of Sustainable Development, </a:t>
            </a:r>
            <a:r>
              <a:rPr lang="en-US" dirty="0" err="1" smtClean="0">
                <a:latin typeface="Calibri" pitchFamily="34" charset="0"/>
              </a:rPr>
              <a:t>D.Mendeleev</a:t>
            </a:r>
            <a:r>
              <a:rPr lang="en-US" dirty="0" smtClean="0">
                <a:latin typeface="Calibri" pitchFamily="34" charset="0"/>
              </a:rPr>
              <a:t> University of Chemical Technology of Russia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1028" name="Picture 4" descr="http://cs9312.vkontakte.ru/u18867407/45248082/x_8e3c2eb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4139001"/>
            <a:ext cx="2195735" cy="271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170315" y="4433876"/>
            <a:ext cx="504056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Margarita </a:t>
            </a:r>
            <a:r>
              <a:rPr lang="en-US" dirty="0" err="1" smtClean="0">
                <a:latin typeface="Calibri" pitchFamily="34" charset="0"/>
              </a:rPr>
              <a:t>Yu.Tschukina</a:t>
            </a:r>
            <a:r>
              <a:rPr lang="en-US" dirty="0" smtClean="0">
                <a:latin typeface="Calibri" pitchFamily="34" charset="0"/>
              </a:rPr>
              <a:t>, graduate of the Department of Sociology, Institute of Chemistry and Problems of Sustainable Development, </a:t>
            </a:r>
          </a:p>
          <a:p>
            <a:r>
              <a:rPr lang="en-US" dirty="0" smtClean="0">
                <a:latin typeface="Calibri" pitchFamily="34" charset="0"/>
              </a:rPr>
              <a:t>D. Mendeleev University of Chemical Technology of Russia</a:t>
            </a:r>
            <a:endParaRPr lang="ru-RU" dirty="0" smtClean="0">
              <a:latin typeface="Calibri" pitchFamily="34" charset="0"/>
            </a:endParaRPr>
          </a:p>
          <a:p>
            <a:endParaRPr lang="ru-RU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5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</a:t>
            </a:r>
            <a:r>
              <a:rPr lang="en-US" dirty="0"/>
              <a:t>. Igor G</a:t>
            </a:r>
            <a:r>
              <a:rPr lang="en-US" dirty="0" smtClean="0"/>
              <a:t>. </a:t>
            </a:r>
            <a:r>
              <a:rPr lang="en-US" dirty="0" err="1" smtClean="0"/>
              <a:t>Kukushkin</a:t>
            </a:r>
            <a:r>
              <a:rPr lang="en-US" dirty="0"/>
              <a:t>, executive </a:t>
            </a:r>
            <a:r>
              <a:rPr lang="en-US" dirty="0" smtClean="0"/>
              <a:t>director of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The Russian Union of Chemists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Mrs. Larissa V. </a:t>
            </a:r>
            <a:r>
              <a:rPr lang="en-US" dirty="0" err="1" smtClean="0"/>
              <a:t>Leont’eva</a:t>
            </a:r>
            <a:r>
              <a:rPr lang="en-US" dirty="0" smtClean="0"/>
              <a:t>, head of the personnal department, D. Mendeleev University of Chemical Technology of Russia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669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2"/>
          <p:cNvSpPr>
            <a:spLocks noGrp="1"/>
          </p:cNvSpPr>
          <p:nvPr>
            <p:ph idx="1"/>
          </p:nvPr>
        </p:nvSpPr>
        <p:spPr>
          <a:xfrm>
            <a:off x="1258888" y="1412875"/>
            <a:ext cx="8024812" cy="352901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dirty="0" smtClean="0">
                <a:solidFill>
                  <a:schemeClr val="tx2"/>
                </a:solidFill>
              </a:rPr>
              <a:t>   </a:t>
            </a:r>
            <a:r>
              <a:rPr lang="en-US" dirty="0" smtClean="0">
                <a:solidFill>
                  <a:schemeClr val="tx2"/>
                </a:solidFill>
              </a:rPr>
              <a:t>Vocational training</a:t>
            </a:r>
            <a:r>
              <a:rPr lang="ru-RU" sz="2800" dirty="0" smtClean="0">
                <a:solidFill>
                  <a:schemeClr val="tx2"/>
                </a:solidFill>
              </a:rPr>
              <a:t>- </a:t>
            </a:r>
            <a:r>
              <a:rPr lang="ru-RU" b="1" dirty="0" smtClean="0">
                <a:solidFill>
                  <a:schemeClr val="tx2"/>
                </a:solidFill>
              </a:rPr>
              <a:t>55%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    </a:t>
            </a:r>
            <a:r>
              <a:rPr lang="en-US" sz="2800" dirty="0" smtClean="0">
                <a:solidFill>
                  <a:schemeClr val="tx2"/>
                </a:solidFill>
              </a:rPr>
              <a:t>Higher chemistry education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(undergraduate and graduate levels)</a:t>
            </a:r>
            <a:r>
              <a:rPr lang="ru-RU" sz="2800" dirty="0" smtClean="0">
                <a:solidFill>
                  <a:schemeClr val="tx2"/>
                </a:solidFill>
              </a:rPr>
              <a:t>-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49%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    </a:t>
            </a:r>
            <a:r>
              <a:rPr lang="en-US" sz="2800" dirty="0" smtClean="0">
                <a:solidFill>
                  <a:schemeClr val="tx2"/>
                </a:solidFill>
              </a:rPr>
              <a:t>Post - graduate level</a:t>
            </a:r>
            <a:r>
              <a:rPr lang="ru-RU" sz="2800" dirty="0" smtClean="0">
                <a:solidFill>
                  <a:schemeClr val="tx2"/>
                </a:solidFill>
              </a:rPr>
              <a:t> -</a:t>
            </a:r>
            <a:r>
              <a:rPr lang="ru-RU" b="1" dirty="0" smtClean="0">
                <a:solidFill>
                  <a:schemeClr val="tx2"/>
                </a:solidFill>
              </a:rPr>
              <a:t>47%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    </a:t>
            </a:r>
            <a:r>
              <a:rPr lang="en-US" sz="2800" dirty="0" smtClean="0">
                <a:solidFill>
                  <a:schemeClr val="tx2"/>
                </a:solidFill>
              </a:rPr>
              <a:t>Doctorate level </a:t>
            </a:r>
            <a:r>
              <a:rPr lang="ru-RU" sz="2800" dirty="0" smtClean="0">
                <a:solidFill>
                  <a:schemeClr val="tx2"/>
                </a:solidFill>
              </a:rPr>
              <a:t>- </a:t>
            </a:r>
            <a:r>
              <a:rPr lang="ru-RU" b="1" dirty="0" smtClean="0">
                <a:solidFill>
                  <a:schemeClr val="tx2"/>
                </a:solidFill>
              </a:rPr>
              <a:t>33% 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dirty="0" smtClean="0">
                <a:solidFill>
                  <a:schemeClr val="tx2"/>
                </a:solidFill>
              </a:rPr>
              <a:t>    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4" name="Rectangle 16"/>
          <p:cNvSpPr/>
          <p:nvPr/>
        </p:nvSpPr>
        <p:spPr>
          <a:xfrm>
            <a:off x="-4763" y="11113"/>
            <a:ext cx="9144001" cy="1268412"/>
          </a:xfrm>
          <a:prstGeom prst="rect">
            <a:avLst/>
          </a:prstGeom>
          <a:gradFill flip="none" rotWithShape="1">
            <a:gsLst>
              <a:gs pos="81684">
                <a:schemeClr val="accent3">
                  <a:lumMod val="40000"/>
                  <a:lumOff val="60000"/>
                </a:schemeClr>
              </a:gs>
              <a:gs pos="62000">
                <a:srgbClr val="FFFFCD"/>
              </a:gs>
              <a:gs pos="17000">
                <a:schemeClr val="accent6">
                  <a:lumMod val="20000"/>
                  <a:lumOff val="8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2"/>
                </a:solidFill>
              </a:rPr>
              <a:t>Women among chemistry students</a:t>
            </a:r>
            <a:endParaRPr lang="en-US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2" descr="http://im0-tub.yandex.net/i?id=366632232-15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38" y="1773238"/>
            <a:ext cx="1419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555625" y="3848100"/>
            <a:ext cx="8024813" cy="132397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2"/>
                </a:solidFill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2"/>
                </a:solidFill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2"/>
                </a:solidFill>
              </a:rPr>
              <a:t>    </a:t>
            </a:r>
            <a:r>
              <a:rPr lang="en-US" b="1" dirty="0" smtClean="0">
                <a:solidFill>
                  <a:schemeClr val="tx2"/>
                </a:solidFill>
              </a:rPr>
              <a:t>8 specialized chemistry universities in Russia</a:t>
            </a:r>
            <a:endParaRPr lang="ru-RU" sz="3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2771775" y="274638"/>
            <a:ext cx="5915025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Women in the RAS</a:t>
            </a:r>
            <a:endParaRPr lang="ru-RU" sz="3600" b="1" dirty="0" smtClean="0">
              <a:solidFill>
                <a:schemeClr val="tx2"/>
              </a:solidFill>
            </a:endParaRPr>
          </a:p>
        </p:txBody>
      </p:sp>
      <p:sp>
        <p:nvSpPr>
          <p:cNvPr id="21506" name="AutoShape 9"/>
          <p:cNvSpPr>
            <a:spLocks noChangeArrowheads="1"/>
          </p:cNvSpPr>
          <p:nvPr/>
        </p:nvSpPr>
        <p:spPr bwMode="auto">
          <a:xfrm>
            <a:off x="468313" y="1989138"/>
            <a:ext cx="2520950" cy="863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sunset" dir="t"/>
          </a:scene3d>
          <a:sp3d prstMaterial="metal">
            <a:bevelT/>
            <a:bevelB/>
          </a:sp3d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Full members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21507" name="AutoShape 10"/>
          <p:cNvSpPr>
            <a:spLocks noChangeArrowheads="1"/>
          </p:cNvSpPr>
          <p:nvPr/>
        </p:nvSpPr>
        <p:spPr bwMode="auto">
          <a:xfrm>
            <a:off x="395288" y="3213100"/>
            <a:ext cx="2735262" cy="86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freezing" dir="t"/>
          </a:scene3d>
          <a:sp3d prstMaterial="metal">
            <a:bevelT/>
            <a:bevelB/>
          </a:sp3d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Corresponding members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endParaRPr lang="ru-RU" dirty="0">
              <a:solidFill>
                <a:schemeClr val="bg2"/>
              </a:solidFill>
            </a:endParaRPr>
          </a:p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21509" name="AutoShape 12"/>
          <p:cNvSpPr>
            <a:spLocks noChangeArrowheads="1"/>
          </p:cNvSpPr>
          <p:nvPr/>
        </p:nvSpPr>
        <p:spPr bwMode="auto">
          <a:xfrm>
            <a:off x="3132138" y="2205038"/>
            <a:ext cx="719137" cy="287337"/>
          </a:xfrm>
          <a:prstGeom prst="rightArrow">
            <a:avLst>
              <a:gd name="adj1" fmla="val 50000"/>
              <a:gd name="adj2" fmla="val 6256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Содержимое 2"/>
          <p:cNvSpPr txBox="1">
            <a:spLocks/>
          </p:cNvSpPr>
          <p:nvPr/>
        </p:nvSpPr>
        <p:spPr bwMode="auto">
          <a:xfrm>
            <a:off x="3995738" y="2133600"/>
            <a:ext cx="49323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buFont typeface="Arial" charset="0"/>
              <a:buNone/>
            </a:pPr>
            <a:r>
              <a:rPr lang="ru-RU" sz="2700" b="1" dirty="0">
                <a:solidFill>
                  <a:schemeClr val="tx2"/>
                </a:solidFill>
                <a:latin typeface="Calibri" pitchFamily="34" charset="0"/>
              </a:rPr>
              <a:t>449</a:t>
            </a:r>
            <a:r>
              <a:rPr lang="ru-RU" sz="27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</a:rPr>
              <a:t>: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women</a:t>
            </a:r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~</a:t>
            </a:r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ru-RU" sz="2700" b="1" dirty="0">
                <a:solidFill>
                  <a:schemeClr val="tx2"/>
                </a:solidFill>
                <a:latin typeface="Calibri" pitchFamily="34" charset="0"/>
              </a:rPr>
              <a:t>2% </a:t>
            </a:r>
            <a:endParaRPr lang="ru-RU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1511" name="AutoShape 14"/>
          <p:cNvSpPr>
            <a:spLocks noChangeArrowheads="1"/>
          </p:cNvSpPr>
          <p:nvPr/>
        </p:nvSpPr>
        <p:spPr bwMode="auto">
          <a:xfrm>
            <a:off x="3203575" y="3500438"/>
            <a:ext cx="719138" cy="287337"/>
          </a:xfrm>
          <a:prstGeom prst="rightArrow">
            <a:avLst>
              <a:gd name="adj1" fmla="val 50000"/>
              <a:gd name="adj2" fmla="val 625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2" name="Содержимое 2"/>
          <p:cNvSpPr txBox="1">
            <a:spLocks/>
          </p:cNvSpPr>
          <p:nvPr/>
        </p:nvSpPr>
        <p:spPr bwMode="auto">
          <a:xfrm>
            <a:off x="3995738" y="3429000"/>
            <a:ext cx="49323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buFont typeface="Arial" charset="0"/>
              <a:buNone/>
            </a:pPr>
            <a:r>
              <a:rPr lang="ru-RU" sz="2700" b="1" dirty="0">
                <a:solidFill>
                  <a:schemeClr val="tx2"/>
                </a:solidFill>
                <a:latin typeface="Calibri" pitchFamily="34" charset="0"/>
              </a:rPr>
              <a:t>719</a:t>
            </a:r>
            <a:r>
              <a:rPr lang="ru-RU" sz="27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</a:rPr>
              <a:t>: 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women ~ </a:t>
            </a:r>
            <a:r>
              <a:rPr lang="ru-RU" sz="2700" b="1" dirty="0" smtClean="0">
                <a:solidFill>
                  <a:schemeClr val="tx2"/>
                </a:solidFill>
                <a:latin typeface="Calibri" pitchFamily="34" charset="0"/>
              </a:rPr>
              <a:t>4</a:t>
            </a:r>
            <a:r>
              <a:rPr lang="ru-RU" sz="2700" b="1" dirty="0">
                <a:solidFill>
                  <a:schemeClr val="tx2"/>
                </a:solidFill>
                <a:latin typeface="Calibri" pitchFamily="34" charset="0"/>
              </a:rPr>
              <a:t>% </a:t>
            </a:r>
            <a:endParaRPr lang="ru-RU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21513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527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Rectangle 20"/>
          <p:cNvSpPr>
            <a:spLocks noChangeArrowheads="1"/>
          </p:cNvSpPr>
          <p:nvPr/>
        </p:nvSpPr>
        <p:spPr bwMode="auto">
          <a:xfrm>
            <a:off x="323850" y="4652963"/>
            <a:ext cx="3240088" cy="7921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sunrise" dir="t"/>
          </a:scene3d>
          <a:sp3d prstMaterial="metal">
            <a:bevelT/>
            <a:bevelB/>
          </a:sp3d>
        </p:spPr>
        <p:txBody>
          <a:bodyPr wrap="none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Branch of chemistry and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material sciences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21515" name="Содержимое 2"/>
          <p:cNvSpPr txBox="1">
            <a:spLocks/>
          </p:cNvSpPr>
          <p:nvPr/>
        </p:nvSpPr>
        <p:spPr bwMode="auto">
          <a:xfrm>
            <a:off x="4427984" y="4770509"/>
            <a:ext cx="49323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buFont typeface="Arial" charset="0"/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168</a:t>
            </a:r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: 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women~</a:t>
            </a:r>
            <a:r>
              <a:rPr lang="ru-RU" sz="2400" b="1" dirty="0" smtClean="0">
                <a:solidFill>
                  <a:schemeClr val="tx2"/>
                </a:solidFill>
              </a:rPr>
              <a:t>3</a:t>
            </a:r>
            <a:r>
              <a:rPr lang="ru-RU" sz="2400" b="1" dirty="0">
                <a:solidFill>
                  <a:schemeClr val="tx2"/>
                </a:solidFill>
                <a:latin typeface="Calibri" pitchFamily="34" charset="0"/>
              </a:rPr>
              <a:t>% 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(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+ 4)</a:t>
            </a:r>
            <a:endParaRPr lang="ru-RU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3712975" y="4869656"/>
            <a:ext cx="565525" cy="287337"/>
          </a:xfrm>
          <a:prstGeom prst="rightArrow">
            <a:avLst>
              <a:gd name="adj1" fmla="val 50000"/>
              <a:gd name="adj2" fmla="val 62569"/>
            </a:avLst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5" name="Rectangle 2"/>
          <p:cNvSpPr>
            <a:spLocks noGrp="1"/>
          </p:cNvSpPr>
          <p:nvPr>
            <p:ph type="title"/>
          </p:nvPr>
        </p:nvSpPr>
        <p:spPr>
          <a:xfrm>
            <a:off x="12588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tx2"/>
                </a:solidFill>
              </a:rPr>
              <a:t>Women at D. Mendeleev University</a:t>
            </a:r>
            <a:endParaRPr lang="ru-RU" sz="3200" b="1" dirty="0" smtClean="0">
              <a:solidFill>
                <a:schemeClr val="tx2"/>
              </a:solidFill>
            </a:endParaRPr>
          </a:p>
        </p:txBody>
      </p:sp>
      <p:graphicFrame>
        <p:nvGraphicFramePr>
          <p:cNvPr id="2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1938435"/>
              </p:ext>
            </p:extLst>
          </p:nvPr>
        </p:nvGraphicFramePr>
        <p:xfrm>
          <a:off x="1022350" y="2759075"/>
          <a:ext cx="8121650" cy="404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0426" name="Rectangle 4"/>
          <p:cNvSpPr>
            <a:spLocks noChangeArrowheads="1"/>
          </p:cNvSpPr>
          <p:nvPr/>
        </p:nvSpPr>
        <p:spPr bwMode="auto">
          <a:xfrm>
            <a:off x="0" y="1654741"/>
            <a:ext cx="903605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               Faculty members: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>
                <a:solidFill>
                  <a:schemeClr val="tx2"/>
                </a:solidFill>
              </a:rPr>
              <a:t>612 </a:t>
            </a:r>
            <a:r>
              <a:rPr lang="ru-RU" sz="2400" dirty="0" smtClean="0">
                <a:solidFill>
                  <a:schemeClr val="tx2"/>
                </a:solidFill>
              </a:rPr>
              <a:t>,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~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>
                <a:solidFill>
                  <a:schemeClr val="tx2"/>
                </a:solidFill>
              </a:rPr>
              <a:t>50% </a:t>
            </a:r>
            <a:r>
              <a:rPr lang="en-US" sz="2400" b="1" dirty="0" smtClean="0">
                <a:solidFill>
                  <a:schemeClr val="tx2"/>
                </a:solidFill>
              </a:rPr>
              <a:t>are women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endParaRPr lang="ru-RU" sz="2400" b="1" dirty="0">
              <a:solidFill>
                <a:schemeClr val="tx2"/>
              </a:solidFill>
            </a:endParaRPr>
          </a:p>
          <a:p>
            <a:endParaRPr lang="ru-RU" sz="2400" b="1" dirty="0">
              <a:solidFill>
                <a:schemeClr val="tx2"/>
              </a:solidFill>
            </a:endParaRPr>
          </a:p>
          <a:p>
            <a:endParaRPr lang="ru-RU" sz="2400" b="1" dirty="0">
              <a:solidFill>
                <a:schemeClr val="tx2"/>
              </a:solidFill>
            </a:endParaRPr>
          </a:p>
          <a:p>
            <a:endParaRPr lang="ru-RU" sz="2400" b="1" dirty="0">
              <a:solidFill>
                <a:schemeClr val="tx2"/>
              </a:solidFill>
            </a:endParaRPr>
          </a:p>
          <a:p>
            <a:endParaRPr lang="ru-RU" sz="2400" b="1" dirty="0">
              <a:solidFill>
                <a:schemeClr val="tx2"/>
              </a:solidFill>
            </a:endParaRPr>
          </a:p>
          <a:p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6042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92275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8" name="Заголовок 1"/>
          <p:cNvSpPr txBox="1">
            <a:spLocks/>
          </p:cNvSpPr>
          <p:nvPr/>
        </p:nvSpPr>
        <p:spPr bwMode="auto">
          <a:xfrm>
            <a:off x="1908175" y="2420938"/>
            <a:ext cx="75961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Age distribution of  female faculty members</a:t>
            </a:r>
            <a:endParaRPr lang="ru-RU" dirty="0">
              <a:solidFill>
                <a:schemeClr val="tx2"/>
              </a:solidFill>
            </a:endParaRPr>
          </a:p>
          <a:p>
            <a:pPr algn="ctr"/>
            <a:r>
              <a:rPr lang="ru-RU" dirty="0">
                <a:solidFill>
                  <a:schemeClr val="tx2"/>
                </a:solidFill>
              </a:rPr>
              <a:t>(</a:t>
            </a:r>
            <a:r>
              <a:rPr lang="en-US" dirty="0">
                <a:solidFill>
                  <a:schemeClr val="tx2"/>
                </a:solidFill>
              </a:rPr>
              <a:t>n=305</a:t>
            </a:r>
            <a:r>
              <a:rPr lang="ru-RU" dirty="0">
                <a:solidFill>
                  <a:schemeClr val="tx2"/>
                </a:solidFill>
              </a:rPr>
              <a:t>; </a:t>
            </a:r>
            <a:r>
              <a:rPr lang="en-US" dirty="0" smtClean="0">
                <a:solidFill>
                  <a:schemeClr val="tx2"/>
                </a:solidFill>
              </a:rPr>
              <a:t>year </a:t>
            </a:r>
            <a:r>
              <a:rPr lang="ru-RU" dirty="0" smtClean="0">
                <a:solidFill>
                  <a:schemeClr val="tx2"/>
                </a:solidFill>
              </a:rPr>
              <a:t>2011 ) 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Women’s carrier in chemistry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r>
              <a:rPr lang="en-US" sz="3200" dirty="0" smtClean="0"/>
              <a:t>Pilot</a:t>
            </a:r>
            <a:r>
              <a:rPr lang="en-US" dirty="0" smtClean="0"/>
              <a:t>  </a:t>
            </a:r>
            <a:r>
              <a:rPr lang="en-US" sz="3200" dirty="0" smtClean="0"/>
              <a:t>sociological studies, April-May 2011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278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extBox 3"/>
          <p:cNvSpPr txBox="1">
            <a:spLocks noChangeArrowheads="1"/>
          </p:cNvSpPr>
          <p:nvPr/>
        </p:nvSpPr>
        <p:spPr bwMode="auto">
          <a:xfrm>
            <a:off x="4608513" y="1030288"/>
            <a:ext cx="43926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                 Residence</a:t>
            </a:r>
            <a:r>
              <a:rPr lang="ru-RU" dirty="0" smtClean="0">
                <a:latin typeface="Calibri" pitchFamily="34" charset="0"/>
              </a:rPr>
              <a:t>  </a:t>
            </a:r>
            <a:r>
              <a:rPr lang="ru-RU" sz="1600" dirty="0" smtClean="0">
                <a:latin typeface="Calibri" pitchFamily="34" charset="0"/>
              </a:rPr>
              <a:t>(</a:t>
            </a:r>
            <a:r>
              <a:rPr lang="en-US" sz="1600" dirty="0" smtClean="0">
                <a:latin typeface="Calibri" pitchFamily="34" charset="0"/>
              </a:rPr>
              <a:t>federal districts)</a:t>
            </a:r>
            <a:endParaRPr lang="ru-RU" sz="1600" dirty="0">
              <a:latin typeface="Calibri" pitchFamily="34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107504" y="1196752"/>
          <a:ext cx="432048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9331" name="TextBox 5"/>
          <p:cNvSpPr txBox="1">
            <a:spLocks noChangeArrowheads="1"/>
          </p:cNvSpPr>
          <p:nvPr/>
        </p:nvSpPr>
        <p:spPr bwMode="auto">
          <a:xfrm>
            <a:off x="611188" y="1041400"/>
            <a:ext cx="10810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        Age</a:t>
            </a:r>
            <a:r>
              <a:rPr lang="ru-RU" dirty="0" smtClean="0">
                <a:latin typeface="Calibri" pitchFamily="34" charset="0"/>
              </a:rPr>
              <a:t>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99332" name="TextBox 6"/>
          <p:cNvSpPr txBox="1">
            <a:spLocks noChangeArrowheads="1"/>
          </p:cNvSpPr>
          <p:nvPr/>
        </p:nvSpPr>
        <p:spPr bwMode="auto">
          <a:xfrm>
            <a:off x="474663" y="3602038"/>
            <a:ext cx="3168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                Marital status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99334" name="TextBox 8"/>
          <p:cNvSpPr txBox="1">
            <a:spLocks noChangeArrowheads="1"/>
          </p:cNvSpPr>
          <p:nvPr/>
        </p:nvSpPr>
        <p:spPr bwMode="auto">
          <a:xfrm>
            <a:off x="5219700" y="3598863"/>
            <a:ext cx="3168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                   Children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2" name="Rectangle 16"/>
          <p:cNvSpPr/>
          <p:nvPr/>
        </p:nvSpPr>
        <p:spPr>
          <a:xfrm>
            <a:off x="-34925" y="-20638"/>
            <a:ext cx="9194800" cy="1062038"/>
          </a:xfrm>
          <a:prstGeom prst="rect">
            <a:avLst/>
          </a:prstGeom>
          <a:gradFill flip="none" rotWithShape="1">
            <a:gsLst>
              <a:gs pos="81684">
                <a:schemeClr val="accent3">
                  <a:lumMod val="40000"/>
                  <a:lumOff val="60000"/>
                </a:schemeClr>
              </a:gs>
              <a:gs pos="62000">
                <a:srgbClr val="FFFFCD"/>
              </a:gs>
              <a:gs pos="17000">
                <a:schemeClr val="accent6">
                  <a:lumMod val="20000"/>
                  <a:lumOff val="8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2"/>
                </a:solidFill>
              </a:rPr>
              <a:t>Socio-demographic characteristics</a:t>
            </a:r>
            <a:endParaRPr lang="ru-RU" sz="3200" b="1" dirty="0">
              <a:solidFill>
                <a:schemeClr val="tx2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4124324"/>
            <a:ext cx="4271962" cy="1771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95916"/>
            <a:ext cx="3744416" cy="2028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899" y="1646902"/>
            <a:ext cx="4213225" cy="171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52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/>
          <p:nvPr/>
        </p:nvSpPr>
        <p:spPr>
          <a:xfrm>
            <a:off x="0" y="0"/>
            <a:ext cx="9144000" cy="1268412"/>
          </a:xfrm>
          <a:prstGeom prst="rect">
            <a:avLst/>
          </a:prstGeom>
          <a:gradFill flip="none" rotWithShape="1">
            <a:gsLst>
              <a:gs pos="81684">
                <a:schemeClr val="accent3">
                  <a:lumMod val="40000"/>
                  <a:lumOff val="60000"/>
                </a:schemeClr>
              </a:gs>
              <a:gs pos="62000">
                <a:srgbClr val="FFFFCD"/>
              </a:gs>
              <a:gs pos="17000">
                <a:schemeClr val="accent6">
                  <a:lumMod val="20000"/>
                  <a:lumOff val="8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2"/>
                </a:solidFill>
              </a:rPr>
              <a:t> Areas </a:t>
            </a:r>
            <a:r>
              <a:rPr lang="en-US" sz="3600" b="1" dirty="0">
                <a:solidFill>
                  <a:schemeClr val="tx2"/>
                </a:solidFill>
              </a:rPr>
              <a:t>of professional activities in chemistry </a:t>
            </a:r>
            <a:endParaRPr lang="en-US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0985205"/>
              </p:ext>
            </p:extLst>
          </p:nvPr>
        </p:nvGraphicFramePr>
        <p:xfrm>
          <a:off x="827584" y="1484784"/>
          <a:ext cx="806489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796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2654</TotalTime>
  <Words>720</Words>
  <Application>Microsoft Office PowerPoint</Application>
  <PresentationFormat>Экран (4:3)</PresentationFormat>
  <Paragraphs>207</Paragraphs>
  <Slides>32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Components of the Gender Inequality Index</vt:lpstr>
      <vt:lpstr>Презентация PowerPoint</vt:lpstr>
      <vt:lpstr>Презентация PowerPoint</vt:lpstr>
      <vt:lpstr>Women in the RAS</vt:lpstr>
      <vt:lpstr>Women at D. Mendeleev University</vt:lpstr>
      <vt:lpstr>Women’s carrier in chemistry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Family</vt:lpstr>
      <vt:lpstr>Презентация PowerPoint</vt:lpstr>
      <vt:lpstr>Easy Problems</vt:lpstr>
      <vt:lpstr>Difficult Problems</vt:lpstr>
      <vt:lpstr>Difficult Problems Become Easy with Greater Time Horizon</vt:lpstr>
      <vt:lpstr>My co-authors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</dc:creator>
  <cp:lastModifiedBy>eolss</cp:lastModifiedBy>
  <cp:revision>123</cp:revision>
  <dcterms:created xsi:type="dcterms:W3CDTF">2011-06-16T08:44:20Z</dcterms:created>
  <dcterms:modified xsi:type="dcterms:W3CDTF">2011-07-30T18:54:00Z</dcterms:modified>
</cp:coreProperties>
</file>